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342" r:id="rId4"/>
    <p:sldId id="264" r:id="rId5"/>
    <p:sldId id="343" r:id="rId6"/>
    <p:sldId id="276" r:id="rId7"/>
    <p:sldId id="257" r:id="rId8"/>
    <p:sldId id="340" r:id="rId9"/>
    <p:sldId id="258" r:id="rId10"/>
    <p:sldId id="286" r:id="rId11"/>
    <p:sldId id="307" r:id="rId12"/>
    <p:sldId id="338" r:id="rId13"/>
    <p:sldId id="308" r:id="rId14"/>
    <p:sldId id="309" r:id="rId15"/>
    <p:sldId id="310" r:id="rId16"/>
    <p:sldId id="266" r:id="rId17"/>
    <p:sldId id="275" r:id="rId18"/>
    <p:sldId id="311" r:id="rId19"/>
    <p:sldId id="312" r:id="rId20"/>
    <p:sldId id="344" r:id="rId21"/>
    <p:sldId id="317" r:id="rId22"/>
    <p:sldId id="318" r:id="rId23"/>
    <p:sldId id="319" r:id="rId24"/>
    <p:sldId id="277" r:id="rId25"/>
    <p:sldId id="270" r:id="rId26"/>
    <p:sldId id="306" r:id="rId27"/>
    <p:sldId id="313" r:id="rId28"/>
    <p:sldId id="345" r:id="rId29"/>
    <p:sldId id="314" r:id="rId30"/>
    <p:sldId id="315" r:id="rId31"/>
    <p:sldId id="320" r:id="rId32"/>
    <p:sldId id="316" r:id="rId33"/>
    <p:sldId id="321" r:id="rId34"/>
    <p:sldId id="322" r:id="rId35"/>
    <p:sldId id="271" r:id="rId36"/>
    <p:sldId id="323" r:id="rId37"/>
    <p:sldId id="329" r:id="rId38"/>
    <p:sldId id="324" r:id="rId39"/>
    <p:sldId id="325" r:id="rId40"/>
    <p:sldId id="326" r:id="rId41"/>
    <p:sldId id="327" r:id="rId42"/>
    <p:sldId id="328" r:id="rId43"/>
    <p:sldId id="330" r:id="rId44"/>
    <p:sldId id="331" r:id="rId45"/>
    <p:sldId id="332" r:id="rId46"/>
    <p:sldId id="335" r:id="rId47"/>
    <p:sldId id="336" r:id="rId48"/>
    <p:sldId id="269" r:id="rId49"/>
    <p:sldId id="305"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20B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76" autoAdjust="0"/>
  </p:normalViewPr>
  <p:slideViewPr>
    <p:cSldViewPr>
      <p:cViewPr>
        <p:scale>
          <a:sx n="80" d="100"/>
          <a:sy n="80" d="100"/>
        </p:scale>
        <p:origin x="11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E78E24-5F50-4B31-86FE-BD36B8102377}" type="datetimeFigureOut">
              <a:rPr lang="en-US" smtClean="0"/>
              <a:pPr/>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E78E24-5F50-4B31-86FE-BD36B8102377}" type="datetimeFigureOut">
              <a:rPr lang="en-US" smtClean="0"/>
              <a:pPr/>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E78E24-5F50-4B31-86FE-BD36B8102377}" type="datetimeFigureOut">
              <a:rPr lang="en-US" smtClean="0"/>
              <a:pPr/>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E78E24-5F50-4B31-86FE-BD36B8102377}" type="datetimeFigureOut">
              <a:rPr lang="en-US" smtClean="0"/>
              <a:pPr/>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E78E24-5F50-4B31-86FE-BD36B8102377}" type="datetimeFigureOut">
              <a:rPr lang="en-US" smtClean="0"/>
              <a:pPr/>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E78E24-5F50-4B31-86FE-BD36B8102377}" type="datetimeFigureOut">
              <a:rPr lang="en-US" smtClean="0"/>
              <a:pPr/>
              <a:t>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E78E24-5F50-4B31-86FE-BD36B8102377}" type="datetimeFigureOut">
              <a:rPr lang="en-US" smtClean="0"/>
              <a:pPr/>
              <a:t>2/11/2021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E78E24-5F50-4B31-86FE-BD36B8102377}" type="datetimeFigureOut">
              <a:rPr lang="en-US" smtClean="0"/>
              <a:pPr/>
              <a:t>2/11/2021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E78E24-5F50-4B31-86FE-BD36B8102377}" type="datetimeFigureOut">
              <a:rPr lang="en-US" smtClean="0"/>
              <a:pPr/>
              <a:t>2/11/2021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E78E24-5F50-4B31-86FE-BD36B8102377}" type="datetimeFigureOut">
              <a:rPr lang="en-US" smtClean="0"/>
              <a:pPr/>
              <a:t>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E78E24-5F50-4B31-86FE-BD36B8102377}" type="datetimeFigureOut">
              <a:rPr lang="en-US" smtClean="0"/>
              <a:pPr/>
              <a:t>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193F37-6038-4962-91EB-91E5F2E7FD6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78E24-5F50-4B31-86FE-BD36B8102377}" type="datetimeFigureOut">
              <a:rPr lang="en-US" smtClean="0"/>
              <a:pPr/>
              <a:t>2/11/2021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93F37-6038-4962-91EB-91E5F2E7FD6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ideo" Target="https://www.youtube.com/embed/DZE5R3Tpm_4" TargetMode="External"/><Relationship Id="rId5" Type="http://schemas.openxmlformats.org/officeDocument/2006/relationships/image" Target="../media/image4.jpe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video" Target="https://www.youtube.com/embed/NCOwmestHL0"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Image result for carnival background image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itle 6"/>
          <p:cNvSpPr>
            <a:spLocks noGrp="1"/>
          </p:cNvSpPr>
          <p:nvPr>
            <p:ph type="title"/>
          </p:nvPr>
        </p:nvSpPr>
        <p:spPr>
          <a:xfrm>
            <a:off x="3886200" y="990600"/>
            <a:ext cx="4572000" cy="228600"/>
          </a:xfrm>
        </p:spPr>
        <p:txBody>
          <a:bodyPr>
            <a:normAutofit fontScale="90000"/>
          </a:bodyPr>
          <a:lstStyle/>
          <a:p>
            <a:pPr fontAlgn="base"/>
            <a:r>
              <a:rPr lang="en-US" dirty="0" smtClean="0"/>
              <a:t/>
            </a:r>
            <a:br>
              <a:rPr lang="en-US" dirty="0" smtClean="0"/>
            </a:br>
            <a:r>
              <a:rPr lang="en-US" dirty="0" smtClean="0"/>
              <a:t/>
            </a:r>
            <a:br>
              <a:rPr lang="en-US" dirty="0" smtClean="0"/>
            </a:br>
            <a:endParaRPr lang="en-US" dirty="0"/>
          </a:p>
        </p:txBody>
      </p:sp>
      <p:sp>
        <p:nvSpPr>
          <p:cNvPr id="38913" name="Rectangle 1"/>
          <p:cNvSpPr>
            <a:spLocks noChangeArrowheads="1"/>
          </p:cNvSpPr>
          <p:nvPr/>
        </p:nvSpPr>
        <p:spPr bwMode="auto">
          <a:xfrm>
            <a:off x="4191000" y="584398"/>
            <a:ext cx="472440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r>
              <a:rPr lang="en-US" sz="1200" dirty="0"/>
              <a:t>Carnival in Trinidad and Tobago is one of grandeur, </a:t>
            </a:r>
            <a:r>
              <a:rPr lang="en-US" sz="1200" dirty="0" err="1"/>
              <a:t>colour</a:t>
            </a:r>
            <a:r>
              <a:rPr lang="en-US" sz="1200" dirty="0"/>
              <a:t>, revelry, rhythm, and gaiety. </a:t>
            </a:r>
            <a:endParaRPr lang="en-US" sz="1200" dirty="0" smtClean="0"/>
          </a:p>
          <a:p>
            <a:pPr fontAlgn="base"/>
            <a:endParaRPr lang="en-US" sz="1200" dirty="0"/>
          </a:p>
          <a:p>
            <a:pPr fontAlgn="base"/>
            <a:r>
              <a:rPr lang="en-US" sz="1200" dirty="0" smtClean="0"/>
              <a:t>Evolving </a:t>
            </a:r>
            <a:r>
              <a:rPr lang="en-US" sz="1200" dirty="0"/>
              <a:t>over the past two centuries from an elegant, exclusive affair to a truly all-inclusive national festival, it is by far the most spectacular event on the nation’s calendar. </a:t>
            </a:r>
            <a:endParaRPr lang="en-US" sz="1200" dirty="0" smtClean="0"/>
          </a:p>
          <a:p>
            <a:pPr fontAlgn="base"/>
            <a:endParaRPr lang="en-US" sz="1200" dirty="0"/>
          </a:p>
          <a:p>
            <a:pPr fontAlgn="base"/>
            <a:r>
              <a:rPr lang="en-US" sz="1200" dirty="0" smtClean="0"/>
              <a:t>Although </a:t>
            </a:r>
            <a:r>
              <a:rPr lang="en-US" sz="1200" dirty="0"/>
              <a:t>a major part of the Trinidad Carnival mystique lies in its unique ability to bring people of diverse backgrounds together in harmonious circumstances, the festival was not born to such noble pursuits.</a:t>
            </a:r>
          </a:p>
          <a:p>
            <a:pPr fontAlgn="base"/>
            <a:endParaRPr lang="en-US" sz="1200" dirty="0" smtClean="0"/>
          </a:p>
          <a:p>
            <a:pPr fontAlgn="base"/>
            <a:r>
              <a:rPr lang="en-US" sz="1200" dirty="0" smtClean="0"/>
              <a:t>From </a:t>
            </a:r>
            <a:r>
              <a:rPr lang="en-US" sz="1200" dirty="0"/>
              <a:t>the inception of street parades in 1839 and for more than 100 years thereafter, the celebration flowed in two distinctly different social streams - upper and lower classes. </a:t>
            </a:r>
            <a:endParaRPr lang="en-US" sz="1200" dirty="0" smtClean="0"/>
          </a:p>
          <a:p>
            <a:pPr fontAlgn="base"/>
            <a:endParaRPr lang="en-US" sz="1200" dirty="0"/>
          </a:p>
          <a:p>
            <a:pPr fontAlgn="base"/>
            <a:r>
              <a:rPr lang="en-US" sz="1200" dirty="0" smtClean="0"/>
              <a:t>For </a:t>
            </a:r>
            <a:r>
              <a:rPr lang="en-US" sz="1200" dirty="0"/>
              <a:t>the most part, the upper classes held their masked balls in the great houses of sugar estates during the 19th century Carnivals, then mobilized the mas (but maintained their distance), by using the trays of lorries as their stage until well into the 1950s</a:t>
            </a:r>
            <a:r>
              <a:rPr lang="en-US" sz="1200" dirty="0" smtClean="0"/>
              <a:t>.</a:t>
            </a:r>
          </a:p>
          <a:p>
            <a:pPr fontAlgn="base"/>
            <a:endParaRPr lang="en-US" sz="1200" dirty="0"/>
          </a:p>
          <a:p>
            <a:pPr fontAlgn="base"/>
            <a:r>
              <a:rPr lang="en-US" sz="1200" dirty="0"/>
              <a:t>In order to fully understand the development of this festival, it is necessary to examine the complex historical, social, cultural and political contexts which gave birth to this national celebration.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457200" y="0"/>
            <a:ext cx="8610600" cy="707886"/>
          </a:xfrm>
          <a:prstGeom prst="rect">
            <a:avLst/>
          </a:prstGeom>
          <a:noFill/>
        </p:spPr>
        <p:txBody>
          <a:bodyPr wrap="square" rtlCol="0">
            <a:spAutoFit/>
          </a:bodyPr>
          <a:lstStyle/>
          <a:p>
            <a:pPr algn="ctr"/>
            <a:r>
              <a:rPr lang="en-US" sz="4000" dirty="0" smtClean="0">
                <a:latin typeface="Bauhaus 93" pitchFamily="82" charset="0"/>
              </a:rPr>
              <a:t>TRINIDAD &amp; TOBAGO CARNIVAL</a:t>
            </a:r>
            <a:endParaRPr lang="en-US" sz="4000" dirty="0">
              <a:latin typeface="Bauhaus 93" pitchFamily="82" charset="0"/>
            </a:endParaRP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066800"/>
          <a:ext cx="8153401" cy="3732072"/>
        </p:xfrm>
        <a:graphic>
          <a:graphicData uri="http://schemas.openxmlformats.org/drawingml/2006/table">
            <a:tbl>
              <a:tblPr firstRow="1" bandRow="1">
                <a:tableStyleId>{5C22544A-7EE6-4342-B048-85BDC9FD1C3A}</a:tableStyleId>
              </a:tblPr>
              <a:tblGrid>
                <a:gridCol w="814923">
                  <a:extLst>
                    <a:ext uri="{9D8B030D-6E8A-4147-A177-3AD203B41FA5}">
                      <a16:colId xmlns:a16="http://schemas.microsoft.com/office/drawing/2014/main" val="20000"/>
                    </a:ext>
                  </a:extLst>
                </a:gridCol>
                <a:gridCol w="1090077">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gridCol w="2362201">
                  <a:extLst>
                    <a:ext uri="{9D8B030D-6E8A-4147-A177-3AD203B41FA5}">
                      <a16:colId xmlns:a16="http://schemas.microsoft.com/office/drawing/2014/main" val="20004"/>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Kings 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King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Portrayal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5822">
                <a:tc rowSpan="9">
                  <a:txBody>
                    <a:bodyPr/>
                    <a:lstStyle/>
                    <a:p>
                      <a:pPr marL="0" marR="0" algn="ctr">
                        <a:lnSpc>
                          <a:spcPct val="115000"/>
                        </a:lnSpc>
                        <a:spcBef>
                          <a:spcPts val="0"/>
                        </a:spcBef>
                        <a:spcAft>
                          <a:spcPts val="0"/>
                        </a:spcAft>
                      </a:pPr>
                      <a:r>
                        <a:rPr lang="en-US" sz="1400" b="1" dirty="0">
                          <a:latin typeface="Times New Roman"/>
                          <a:ea typeface="Times New Roman"/>
                          <a:cs typeface="Times New Roman"/>
                        </a:rPr>
                        <a:t>9</a:t>
                      </a:r>
                      <a:endParaRPr lang="en-US" sz="1400" dirty="0">
                        <a:latin typeface="Calibri"/>
                        <a:ea typeface="Calibri"/>
                        <a:cs typeface="Times New Roman"/>
                      </a:endParaRPr>
                    </a:p>
                  </a:txBody>
                  <a:tcPr marL="9525" marR="9525" marT="9525" marB="9525" anchor="ctr"/>
                </a:tc>
                <a:tc rowSpan="9">
                  <a:txBody>
                    <a:bodyPr/>
                    <a:lstStyle/>
                    <a:p>
                      <a:pPr marL="0" marR="0" algn="ctr">
                        <a:lnSpc>
                          <a:spcPct val="115000"/>
                        </a:lnSpc>
                        <a:spcBef>
                          <a:spcPts val="0"/>
                        </a:spcBef>
                        <a:spcAft>
                          <a:spcPts val="0"/>
                        </a:spcAft>
                      </a:pPr>
                      <a:r>
                        <a:rPr lang="en-US" sz="1400" b="1" dirty="0">
                          <a:latin typeface="Times New Roman"/>
                          <a:ea typeface="Times New Roman"/>
                          <a:cs typeface="Times New Roman"/>
                        </a:rPr>
                        <a:t>Curtis Eustace</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1997</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'D' Matador</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Richard Affong (Barbarossa)</a:t>
                      </a:r>
                      <a:endParaRPr lang="en-US" sz="140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1998</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err="1">
                          <a:latin typeface="Times New Roman"/>
                          <a:ea typeface="Times New Roman"/>
                          <a:cs typeface="Times New Roman"/>
                        </a:rPr>
                        <a:t>Dis</a:t>
                      </a:r>
                      <a:r>
                        <a:rPr lang="en-US" sz="1400" b="1" dirty="0">
                          <a:latin typeface="Times New Roman"/>
                          <a:ea typeface="Times New Roman"/>
                          <a:cs typeface="Times New Roman"/>
                        </a:rPr>
                        <a:t> Is We Carnival</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Richard </a:t>
                      </a:r>
                      <a:r>
                        <a:rPr lang="en-US" sz="1400" b="1" dirty="0" err="1">
                          <a:latin typeface="Times New Roman"/>
                          <a:ea typeface="Times New Roman"/>
                          <a:cs typeface="Times New Roman"/>
                        </a:rPr>
                        <a:t>Affong</a:t>
                      </a:r>
                      <a:r>
                        <a:rPr lang="en-US" sz="1400" b="1" dirty="0">
                          <a:latin typeface="Times New Roman"/>
                          <a:ea typeface="Times New Roman"/>
                          <a:cs typeface="Times New Roman"/>
                        </a:rPr>
                        <a:t> (Barbarossa)</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2000</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D Rough Rider</a:t>
                      </a:r>
                      <a:endParaRPr lang="en-US" sz="14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Richard </a:t>
                      </a:r>
                      <a:r>
                        <a:rPr lang="en-US" sz="1400" b="1" dirty="0" err="1">
                          <a:latin typeface="Times New Roman"/>
                          <a:ea typeface="Times New Roman"/>
                          <a:cs typeface="Times New Roman"/>
                        </a:rPr>
                        <a:t>Affong</a:t>
                      </a:r>
                      <a:r>
                        <a:rPr lang="en-US" sz="1400" b="1" dirty="0">
                          <a:latin typeface="Times New Roman"/>
                          <a:ea typeface="Times New Roman"/>
                          <a:cs typeface="Times New Roman"/>
                        </a:rPr>
                        <a:t> (Barbarossa)</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3"/>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2002</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Jab </a:t>
                      </a:r>
                      <a:r>
                        <a:rPr lang="en-US" sz="1400" b="1" dirty="0" err="1">
                          <a:latin typeface="Times New Roman"/>
                          <a:ea typeface="Times New Roman"/>
                          <a:cs typeface="Times New Roman"/>
                        </a:rPr>
                        <a:t>Molassie</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Big Mike &amp; Ian (Legends)</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2003</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D Sky is D Limit</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Big Mike &amp; Ian (Legends)</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2004</a:t>
                      </a:r>
                      <a:endParaRPr lang="en-US" sz="14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Drums of Freedom</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Big Mike &amp; Ian (Legends)</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2005</a:t>
                      </a:r>
                      <a:endParaRPr lang="en-US" sz="14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War Chant, D' Rise of </a:t>
                      </a:r>
                      <a:r>
                        <a:rPr lang="en-US" sz="1400" b="1" dirty="0" err="1">
                          <a:latin typeface="Times New Roman"/>
                          <a:ea typeface="Times New Roman"/>
                          <a:cs typeface="Times New Roman"/>
                        </a:rPr>
                        <a:t>Tatanka</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Carnival Tribe</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2007</a:t>
                      </a:r>
                      <a:endParaRPr lang="en-US" sz="14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The Wrath of </a:t>
                      </a:r>
                      <a:r>
                        <a:rPr lang="en-US" sz="1400" b="1" dirty="0" err="1">
                          <a:latin typeface="Times New Roman"/>
                          <a:ea typeface="Times New Roman"/>
                          <a:cs typeface="Times New Roman"/>
                        </a:rPr>
                        <a:t>Tutankumhan</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Island People</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8"/>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400" b="1">
                          <a:latin typeface="Times New Roman"/>
                          <a:ea typeface="Times New Roman"/>
                          <a:cs typeface="Times New Roman"/>
                        </a:rPr>
                        <a:t>2010</a:t>
                      </a:r>
                      <a:endParaRPr lang="en-US" sz="14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Spirit of </a:t>
                      </a:r>
                      <a:r>
                        <a:rPr lang="en-US" sz="1400" b="1" dirty="0" err="1">
                          <a:latin typeface="Times New Roman"/>
                          <a:ea typeface="Times New Roman"/>
                          <a:cs typeface="Times New Roman"/>
                        </a:rPr>
                        <a:t>Mandingoan</a:t>
                      </a:r>
                      <a:r>
                        <a:rPr lang="en-US" sz="1400" b="1" dirty="0">
                          <a:latin typeface="Times New Roman"/>
                          <a:ea typeface="Times New Roman"/>
                          <a:cs typeface="Times New Roman"/>
                        </a:rPr>
                        <a:t> African Legend</a:t>
                      </a:r>
                      <a:endParaRPr lang="en-US" sz="14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b="1" dirty="0">
                          <a:latin typeface="Times New Roman"/>
                          <a:ea typeface="Times New Roman"/>
                          <a:cs typeface="Times New Roman"/>
                        </a:rPr>
                        <a:t>Spice Carnival</a:t>
                      </a:r>
                      <a:endParaRPr lang="en-US" sz="1400" dirty="0">
                        <a:latin typeface="Calibri"/>
                        <a:ea typeface="Calibri"/>
                        <a:cs typeface="Times New Roman"/>
                      </a:endParaRPr>
                    </a:p>
                  </a:txBody>
                  <a:tcPr marL="9525" marR="9525" marT="9525" marB="9525" anchor="ctr"/>
                </a:tc>
                <a:extLst>
                  <a:ext uri="{0D108BD9-81ED-4DB2-BD59-A6C34878D82A}">
                    <a16:rowId xmlns:a16="http://schemas.microsoft.com/office/drawing/2014/main" val="10009"/>
                  </a:ext>
                </a:extLst>
              </a:tr>
            </a:tbl>
          </a:graphicData>
        </a:graphic>
      </p:graphicFrame>
      <p:sp>
        <p:nvSpPr>
          <p:cNvPr id="7" name="Title 6"/>
          <p:cNvSpPr>
            <a:spLocks noGrp="1"/>
          </p:cNvSpPr>
          <p:nvPr>
            <p:ph type="title"/>
          </p:nvPr>
        </p:nvSpPr>
        <p:spPr>
          <a:xfrm>
            <a:off x="762000" y="274638"/>
            <a:ext cx="7924800" cy="563562"/>
          </a:xfrm>
        </p:spPr>
        <p:txBody>
          <a:bodyPr>
            <a:normAutofit fontScale="90000"/>
          </a:bodyPr>
          <a:lstStyle/>
          <a:p>
            <a:r>
              <a:rPr lang="en-US" dirty="0" smtClean="0">
                <a:latin typeface="Bauhaus 93" pitchFamily="82" charset="0"/>
              </a:rPr>
              <a:t>Carnival Kings - Hall of Fame</a:t>
            </a:r>
            <a:endParaRPr lang="en-US" dirty="0">
              <a:latin typeface="Bauhaus 93" pitchFamily="82" charset="0"/>
            </a:endParaRPr>
          </a:p>
        </p:txBody>
      </p:sp>
    </p:spTree>
  </p:cSld>
  <p:clrMapOvr>
    <a:masterClrMapping/>
  </p:clrMapOvr>
  <p:transition>
    <p:pull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066800"/>
          <a:ext cx="8153401" cy="4903390"/>
        </p:xfrm>
        <a:graphic>
          <a:graphicData uri="http://schemas.openxmlformats.org/drawingml/2006/table">
            <a:tbl>
              <a:tblPr firstRow="1" bandRow="1">
                <a:tableStyleId>{5C22544A-7EE6-4342-B048-85BDC9FD1C3A}</a:tableStyleId>
              </a:tblPr>
              <a:tblGrid>
                <a:gridCol w="814923">
                  <a:extLst>
                    <a:ext uri="{9D8B030D-6E8A-4147-A177-3AD203B41FA5}">
                      <a16:colId xmlns:a16="http://schemas.microsoft.com/office/drawing/2014/main" val="20000"/>
                    </a:ext>
                  </a:extLst>
                </a:gridCol>
                <a:gridCol w="1166277">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3200400">
                  <a:extLst>
                    <a:ext uri="{9D8B030D-6E8A-4147-A177-3AD203B41FA5}">
                      <a16:colId xmlns:a16="http://schemas.microsoft.com/office/drawing/2014/main" val="20003"/>
                    </a:ext>
                  </a:extLst>
                </a:gridCol>
                <a:gridCol w="2133601">
                  <a:extLst>
                    <a:ext uri="{9D8B030D-6E8A-4147-A177-3AD203B41FA5}">
                      <a16:colId xmlns:a16="http://schemas.microsoft.com/office/drawing/2014/main" val="20004"/>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Kings 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King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Portrayal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5822">
                <a:tc rowSpan="8">
                  <a:txBody>
                    <a:bodyPr/>
                    <a:lstStyle/>
                    <a:p>
                      <a:pPr marL="0" marR="0" algn="ctr">
                        <a:lnSpc>
                          <a:spcPct val="115000"/>
                        </a:lnSpc>
                        <a:spcBef>
                          <a:spcPts val="0"/>
                        </a:spcBef>
                        <a:spcAft>
                          <a:spcPts val="0"/>
                        </a:spcAft>
                      </a:pPr>
                      <a:r>
                        <a:rPr lang="en-US" sz="1200" b="1" dirty="0">
                          <a:latin typeface="Times New Roman"/>
                          <a:ea typeface="Times New Roman"/>
                          <a:cs typeface="Times New Roman"/>
                        </a:rPr>
                        <a:t>8</a:t>
                      </a:r>
                      <a:endParaRPr lang="en-US" sz="1100" dirty="0">
                        <a:latin typeface="Calibri"/>
                        <a:ea typeface="Calibri"/>
                        <a:cs typeface="Times New Roman"/>
                      </a:endParaRPr>
                    </a:p>
                  </a:txBody>
                  <a:tcPr marL="9525" marR="9525" marT="9525" marB="9525" anchor="ctr"/>
                </a:tc>
                <a:tc rowSpan="8">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Samuel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1976</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Serpent</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Stephen Lee Heung (Stephen Lee Heung &amp; Assoicates)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1979</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Devil Ray</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1980</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Midnight Robber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3"/>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1982</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Sacred and the Profane</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1983</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Man Crab</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1984</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Callaloo</a:t>
                      </a:r>
                      <a:r>
                        <a:rPr lang="en-US" sz="1200" b="1" dirty="0">
                          <a:latin typeface="Times New Roman"/>
                          <a:ea typeface="Times New Roman"/>
                          <a:cs typeface="Times New Roman"/>
                        </a:rPr>
                        <a:t> Dancing Tic </a:t>
                      </a:r>
                      <a:r>
                        <a:rPr lang="en-US" sz="1200" b="1" dirty="0" err="1">
                          <a:latin typeface="Times New Roman"/>
                          <a:ea typeface="Times New Roman"/>
                          <a:cs typeface="Times New Roman"/>
                        </a:rPr>
                        <a:t>Tac</a:t>
                      </a:r>
                      <a:r>
                        <a:rPr lang="en-US" sz="1200" b="1" dirty="0">
                          <a:latin typeface="Times New Roman"/>
                          <a:ea typeface="Times New Roman"/>
                          <a:cs typeface="Times New Roman"/>
                        </a:rPr>
                        <a:t> Toe Down the River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1987</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Merry Monarch</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1989</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Lord of the Flies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8"/>
                  </a:ext>
                </a:extLst>
              </a:tr>
              <a:tr h="365822">
                <a:tc rowSpan="4">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4</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4">
                  <a:txBody>
                    <a:bodyPr/>
                    <a:lstStyle/>
                    <a:p>
                      <a:pPr marL="0" marR="0" algn="ctr">
                        <a:lnSpc>
                          <a:spcPct val="115000"/>
                        </a:lnSpc>
                        <a:spcBef>
                          <a:spcPts val="0"/>
                        </a:spcBef>
                        <a:spcAft>
                          <a:spcPts val="0"/>
                        </a:spcAft>
                      </a:pPr>
                      <a:r>
                        <a:rPr lang="en-US" sz="1200" b="1" dirty="0">
                          <a:latin typeface="Times New Roman"/>
                          <a:ea typeface="Times New Roman"/>
                          <a:cs typeface="Times New Roman"/>
                        </a:rPr>
                        <a:t>Ted (</a:t>
                      </a:r>
                      <a:r>
                        <a:rPr lang="en-US" sz="1200" b="1" dirty="0" err="1">
                          <a:latin typeface="Times New Roman"/>
                          <a:ea typeface="Times New Roman"/>
                          <a:cs typeface="Times New Roman"/>
                        </a:rPr>
                        <a:t>Tedder</a:t>
                      </a:r>
                      <a:r>
                        <a:rPr lang="en-US" sz="1200" b="1" dirty="0">
                          <a:latin typeface="Times New Roman"/>
                          <a:ea typeface="Times New Roman"/>
                          <a:cs typeface="Times New Roman"/>
                        </a:rPr>
                        <a:t>) Eustace Jr.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2013</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Moko</a:t>
                      </a:r>
                      <a:r>
                        <a:rPr lang="en-US" sz="1200" b="1" dirty="0">
                          <a:latin typeface="Times New Roman"/>
                          <a:ea typeface="Times New Roman"/>
                          <a:cs typeface="Times New Roman"/>
                        </a:rPr>
                        <a:t> In Flames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Trini Revellers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9"/>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lnBlToTr w="12700" cap="flat" cmpd="sng" algn="ctr">
                      <a:noFill/>
                      <a:prstDash val="solid"/>
                      <a:round/>
                      <a:headEnd type="none" w="med" len="med"/>
                      <a:tailEnd type="none" w="med" len="med"/>
                    </a:lnBlToTr>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2016</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Pshedelic</a:t>
                      </a:r>
                      <a:r>
                        <a:rPr lang="en-US" sz="1200" b="1" dirty="0">
                          <a:latin typeface="Times New Roman"/>
                          <a:ea typeface="Times New Roman"/>
                          <a:cs typeface="Times New Roman"/>
                        </a:rPr>
                        <a:t> Nightmares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Alvin Kallicharan</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10"/>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2017</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'Crypto'- Lord Of The Galaxy</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Paparazzi Carnival</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1"/>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2020</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Lords Of De Savannah</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Paparazzi Carnival</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2"/>
                  </a:ext>
                </a:extLst>
              </a:tr>
            </a:tbl>
          </a:graphicData>
        </a:graphic>
      </p:graphicFrame>
      <p:sp>
        <p:nvSpPr>
          <p:cNvPr id="7" name="Title 6"/>
          <p:cNvSpPr>
            <a:spLocks noGrp="1"/>
          </p:cNvSpPr>
          <p:nvPr>
            <p:ph type="title"/>
          </p:nvPr>
        </p:nvSpPr>
        <p:spPr>
          <a:xfrm>
            <a:off x="762000" y="274638"/>
            <a:ext cx="7924800" cy="563562"/>
          </a:xfrm>
        </p:spPr>
        <p:txBody>
          <a:bodyPr>
            <a:normAutofit fontScale="90000"/>
          </a:bodyPr>
          <a:lstStyle/>
          <a:p>
            <a:r>
              <a:rPr lang="en-US" dirty="0" smtClean="0">
                <a:latin typeface="Bauhaus 93" pitchFamily="82" charset="0"/>
              </a:rPr>
              <a:t>Carnival Kings - Hall of Fame</a:t>
            </a:r>
            <a:endParaRPr lang="en-US" dirty="0">
              <a:latin typeface="Bauhaus 93" pitchFamily="82" charset="0"/>
            </a:endParaRPr>
          </a:p>
        </p:txBody>
      </p:sp>
    </p:spTree>
  </p:cSld>
  <p:clrMapOvr>
    <a:masterClrMapping/>
  </p:clrMapOvr>
  <p:transition>
    <p:zoom dir="in"/>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arnival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54"/>
            <a:ext cx="9144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noAutofit/>
          </a:bodyPr>
          <a:lstStyle/>
          <a:p>
            <a:pPr fontAlgn="ctr"/>
            <a:r>
              <a:rPr lang="en-US" sz="4800" dirty="0" smtClean="0">
                <a:latin typeface="Bauhaus 93" pitchFamily="82" charset="0"/>
                <a:ea typeface="Times New Roman"/>
                <a:cs typeface="Times New Roman"/>
              </a:rPr>
              <a:t/>
            </a:r>
            <a:br>
              <a:rPr lang="en-US" sz="4800" dirty="0" smtClean="0">
                <a:latin typeface="Bauhaus 93" pitchFamily="82" charset="0"/>
                <a:ea typeface="Times New Roman"/>
                <a:cs typeface="Times New Roman"/>
              </a:rPr>
            </a:br>
            <a:r>
              <a:rPr lang="en-US" sz="4800" dirty="0" smtClean="0">
                <a:latin typeface="Bauhaus 93" pitchFamily="82" charset="0"/>
                <a:ea typeface="Times New Roman"/>
                <a:cs typeface="Times New Roman"/>
              </a:rPr>
              <a:t>Curtis Eustace</a:t>
            </a:r>
            <a:r>
              <a:rPr lang="en-US" sz="4800" dirty="0" smtClean="0">
                <a:latin typeface="Bauhaus 93" pitchFamily="82" charset="0"/>
                <a:ea typeface="Calibri"/>
                <a:cs typeface="Times New Roman"/>
              </a:rPr>
              <a:t/>
            </a:r>
            <a:br>
              <a:rPr lang="en-US" sz="4800" dirty="0" smtClean="0">
                <a:latin typeface="Bauhaus 93" pitchFamily="82" charset="0"/>
                <a:ea typeface="Calibri"/>
                <a:cs typeface="Times New Roman"/>
              </a:rPr>
            </a:br>
            <a:endParaRPr lang="en-US" sz="4800" dirty="0">
              <a:latin typeface="Bauhaus 93" pitchFamily="82" charset="0"/>
            </a:endParaRPr>
          </a:p>
        </p:txBody>
      </p:sp>
      <p:sp>
        <p:nvSpPr>
          <p:cNvPr id="3" name="Content Placeholder 2"/>
          <p:cNvSpPr>
            <a:spLocks noGrp="1"/>
          </p:cNvSpPr>
          <p:nvPr>
            <p:ph idx="1"/>
          </p:nvPr>
        </p:nvSpPr>
        <p:spPr>
          <a:xfrm>
            <a:off x="5410200" y="1676400"/>
            <a:ext cx="3429000" cy="3810000"/>
          </a:xfrm>
        </p:spPr>
        <p:txBody>
          <a:bodyPr>
            <a:normAutofit fontScale="25000" lnSpcReduction="20000"/>
          </a:bodyPr>
          <a:lstStyle/>
          <a:p>
            <a:pPr>
              <a:buNone/>
            </a:pPr>
            <a:endParaRPr lang="en-US" b="1" dirty="0" smtClean="0"/>
          </a:p>
          <a:p>
            <a:pPr>
              <a:buNone/>
            </a:pPr>
            <a:endParaRPr lang="en-US" b="1" dirty="0" smtClean="0"/>
          </a:p>
          <a:p>
            <a:pPr>
              <a:buNone/>
            </a:pPr>
            <a:endParaRPr lang="en-US" b="1" dirty="0" smtClean="0"/>
          </a:p>
          <a:p>
            <a:pPr>
              <a:buNone/>
            </a:pPr>
            <a:endParaRPr lang="en-US" sz="12800" b="1" dirty="0" smtClean="0"/>
          </a:p>
          <a:p>
            <a:pPr algn="ctr">
              <a:buNone/>
            </a:pPr>
            <a:r>
              <a:rPr lang="en-US" sz="12800" b="1" dirty="0" smtClean="0">
                <a:solidFill>
                  <a:srgbClr val="002060"/>
                </a:solidFill>
                <a:latin typeface="Monotype Corsiva" pitchFamily="66" charset="0"/>
              </a:rPr>
              <a:t>2003</a:t>
            </a:r>
          </a:p>
          <a:p>
            <a:pPr algn="ctr">
              <a:buNone/>
            </a:pPr>
            <a:r>
              <a:rPr lang="en-US" sz="12800" b="1" dirty="0" smtClean="0">
                <a:solidFill>
                  <a:srgbClr val="002060"/>
                </a:solidFill>
                <a:latin typeface="Monotype Corsiva" pitchFamily="66" charset="0"/>
              </a:rPr>
              <a:t/>
            </a:r>
            <a:br>
              <a:rPr lang="en-US" sz="12800" b="1" dirty="0" smtClean="0">
                <a:solidFill>
                  <a:srgbClr val="002060"/>
                </a:solidFill>
                <a:latin typeface="Monotype Corsiva" pitchFamily="66" charset="0"/>
              </a:rPr>
            </a:br>
            <a:r>
              <a:rPr lang="en-US" sz="12800" b="1" dirty="0" smtClean="0">
                <a:solidFill>
                  <a:srgbClr val="002060"/>
                </a:solidFill>
                <a:latin typeface="Monotype Corsiva" pitchFamily="66" charset="0"/>
              </a:rPr>
              <a:t>“D Sky is D Limit”</a:t>
            </a:r>
          </a:p>
          <a:p>
            <a:pPr algn="ctr">
              <a:buNone/>
            </a:pPr>
            <a:endParaRPr lang="en-US" sz="12800" b="1" dirty="0" smtClean="0">
              <a:solidFill>
                <a:srgbClr val="002060"/>
              </a:solidFill>
              <a:latin typeface="Monotype Corsiva" pitchFamily="66" charset="0"/>
            </a:endParaRPr>
          </a:p>
          <a:p>
            <a:pPr algn="ctr">
              <a:buNone/>
            </a:pPr>
            <a:r>
              <a:rPr lang="en-US" sz="12800" b="1" dirty="0" smtClean="0">
                <a:solidFill>
                  <a:srgbClr val="002060"/>
                </a:solidFill>
                <a:latin typeface="Monotype Corsiva" pitchFamily="66" charset="0"/>
              </a:rPr>
              <a:t>Big Mike &amp; Ian (Legends)</a:t>
            </a:r>
            <a:br>
              <a:rPr lang="en-US" sz="12800" b="1" dirty="0" smtClean="0">
                <a:solidFill>
                  <a:srgbClr val="002060"/>
                </a:solidFill>
                <a:latin typeface="Monotype Corsiva" pitchFamily="66" charset="0"/>
              </a:rPr>
            </a:br>
            <a:endParaRPr lang="en-US" sz="12800" b="1" dirty="0" smtClean="0">
              <a:solidFill>
                <a:srgbClr val="002060"/>
              </a:solidFill>
              <a:latin typeface="Monotype Corsiva" pitchFamily="66" charset="0"/>
            </a:endParaRPr>
          </a:p>
          <a:p>
            <a:pPr algn="ctr">
              <a:buNone/>
            </a:pPr>
            <a:endParaRPr lang="en-US" b="1" dirty="0" smtClean="0">
              <a:solidFill>
                <a:srgbClr val="002060"/>
              </a:solidFill>
              <a:latin typeface="Monotype Corsiva" pitchFamily="66" charset="0"/>
            </a:endParaRPr>
          </a:p>
          <a:p>
            <a:pPr algn="ctr">
              <a:buNone/>
            </a:pPr>
            <a:endParaRPr lang="en-US" b="1" dirty="0" smtClean="0">
              <a:solidFill>
                <a:srgbClr val="002060"/>
              </a:solidFill>
              <a:latin typeface="Monotype Corsiva" pitchFamily="66" charset="0"/>
            </a:endParaRPr>
          </a:p>
          <a:p>
            <a:pPr algn="ctr">
              <a:buNone/>
            </a:pPr>
            <a:endParaRPr lang="en-US" b="1" dirty="0" smtClean="0">
              <a:solidFill>
                <a:srgbClr val="002060"/>
              </a:solidFill>
              <a:latin typeface="Monotype Corsiva" pitchFamily="66" charset="0"/>
            </a:endParaRPr>
          </a:p>
          <a:p>
            <a:endParaRPr lang="en-US" dirty="0"/>
          </a:p>
        </p:txBody>
      </p:sp>
      <p:pic>
        <p:nvPicPr>
          <p:cNvPr id="56322" name="Picture 2" descr="Image result for Curtis Eustace Drums of Freedom"/>
          <p:cNvPicPr>
            <a:picLocks noChangeAspect="1" noChangeArrowheads="1"/>
          </p:cNvPicPr>
          <p:nvPr/>
        </p:nvPicPr>
        <p:blipFill>
          <a:blip r:embed="rId3" cstate="print"/>
          <a:srcRect/>
          <a:stretch>
            <a:fillRect/>
          </a:stretch>
        </p:blipFill>
        <p:spPr bwMode="auto">
          <a:xfrm>
            <a:off x="533400" y="1600200"/>
            <a:ext cx="5072479" cy="410480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066800"/>
          <a:ext cx="8153401" cy="5708886"/>
        </p:xfrm>
        <a:graphic>
          <a:graphicData uri="http://schemas.openxmlformats.org/drawingml/2006/table">
            <a:tbl>
              <a:tblPr firstRow="1" bandRow="1">
                <a:tableStyleId>{5C22544A-7EE6-4342-B048-85BDC9FD1C3A}</a:tableStyleId>
              </a:tblPr>
              <a:tblGrid>
                <a:gridCol w="814923">
                  <a:extLst>
                    <a:ext uri="{9D8B030D-6E8A-4147-A177-3AD203B41FA5}">
                      <a16:colId xmlns:a16="http://schemas.microsoft.com/office/drawing/2014/main" val="20000"/>
                    </a:ext>
                  </a:extLst>
                </a:gridCol>
                <a:gridCol w="1166277">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gridCol w="3505201">
                  <a:extLst>
                    <a:ext uri="{9D8B030D-6E8A-4147-A177-3AD203B41FA5}">
                      <a16:colId xmlns:a16="http://schemas.microsoft.com/office/drawing/2014/main" val="20004"/>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Kings 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King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Portrayal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5822">
                <a:tc rowSpan="4">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4</a:t>
                      </a:r>
                      <a:endParaRPr lang="en-US" sz="1100" dirty="0">
                        <a:latin typeface="Calibri"/>
                        <a:ea typeface="Calibri"/>
                        <a:cs typeface="Times New Roman"/>
                      </a:endParaRPr>
                    </a:p>
                  </a:txBody>
                  <a:tcPr marL="9525" marR="9525" marT="9525" marB="9525" anchor="ctr"/>
                </a:tc>
                <a:tc rowSpan="4">
                  <a:txBody>
                    <a:bodyPr/>
                    <a:lstStyle/>
                    <a:p>
                      <a:pPr marL="0" marR="0">
                        <a:lnSpc>
                          <a:spcPct val="115000"/>
                        </a:lnSpc>
                        <a:spcBef>
                          <a:spcPts val="0"/>
                        </a:spcBef>
                        <a:spcAft>
                          <a:spcPts val="0"/>
                        </a:spcAft>
                      </a:pPr>
                      <a:r>
                        <a:rPr lang="en-US" sz="1200" b="1">
                          <a:latin typeface="Times New Roman"/>
                          <a:ea typeface="Times New Roman"/>
                          <a:cs typeface="Times New Roman"/>
                        </a:rPr>
                        <a:t>Albert Moore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1968</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Phantom Fly</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Irwin Mc Williams (Irwin Mc Williams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365822">
                <a:tc vMerge="1">
                  <a:txBody>
                    <a:bodyPr/>
                    <a:lstStyle/>
                    <a:p>
                      <a:endParaRPr lang="en-US" dirty="0"/>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1969</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Man in the Moon</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Irwin Mc Williams (Irwin Mc Williams &amp;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1965</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Bandit of Garu</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Irwin Mc Williams (Irwin Mc Williams &amp;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3"/>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1971</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Lay Me Re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Irwin Mc Williams (Irwin Mc Williams &amp;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365822">
                <a:tc rowSpan="4">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4</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4">
                  <a:txBody>
                    <a:bodyPr/>
                    <a:lstStyle/>
                    <a:p>
                      <a:pPr marL="0" marR="0" algn="ctr">
                        <a:lnSpc>
                          <a:spcPct val="115000"/>
                        </a:lnSpc>
                        <a:spcBef>
                          <a:spcPts val="0"/>
                        </a:spcBef>
                        <a:spcAft>
                          <a:spcPts val="0"/>
                        </a:spcAft>
                      </a:pPr>
                      <a:r>
                        <a:rPr lang="en-US" sz="1200" b="1">
                          <a:latin typeface="Times New Roman"/>
                          <a:ea typeface="Times New Roman"/>
                          <a:cs typeface="Times New Roman"/>
                        </a:rPr>
                        <a:t>Hilton Cox</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1978</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Demon Mantis</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Neville Aming (Neville Aming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lnBlToTr w="12700" cap="flat" cmpd="sng" algn="ctr">
                      <a:noFill/>
                      <a:prstDash val="solid"/>
                      <a:round/>
                      <a:headEnd type="none" w="med" len="med"/>
                      <a:tailEnd type="none" w="med" len="med"/>
                    </a:lnBlToTr>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1981</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First Quarter of the Moon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Neville Aming (Neville Aming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1990</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Devil's Sorcerer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Edmond Hart (Harts Carnival)</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365822">
                <a:tc vMerge="1">
                  <a:txBody>
                    <a:bodyPr/>
                    <a:lstStyle/>
                    <a:p>
                      <a:pPr marL="0" marR="0" algn="ctr">
                        <a:lnSpc>
                          <a:spcPct val="115000"/>
                        </a:lnSpc>
                        <a:spcBef>
                          <a:spcPts val="0"/>
                        </a:spcBef>
                        <a:spcAft>
                          <a:spcPts val="0"/>
                        </a:spcAft>
                      </a:pPr>
                      <a:endParaRPr lang="en-US" sz="800" dirty="0">
                        <a:latin typeface="Calibri"/>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1995</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Mystic Dawn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t>
                      </a:r>
                      <a:r>
                        <a:rPr lang="en-US" sz="1200" b="1" dirty="0" smtClean="0">
                          <a:latin typeface="Times New Roman"/>
                          <a:ea typeface="Times New Roman"/>
                          <a:cs typeface="Times New Roman"/>
                        </a:rPr>
                        <a:t>Associates</a:t>
                      </a:r>
                      <a:r>
                        <a:rPr lang="en-US" sz="1200" b="1" dirty="0">
                          <a:latin typeface="Times New Roman"/>
                          <a:ea typeface="Times New Roman"/>
                          <a:cs typeface="Times New Roman"/>
                        </a:rPr>
                        <a:t>)</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8"/>
                  </a:ext>
                </a:extLst>
              </a:tr>
              <a:tr h="365822">
                <a:tc rowSpan="3">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3</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3">
                  <a:txBody>
                    <a:bodyPr/>
                    <a:lstStyle/>
                    <a:p>
                      <a:pPr marL="0" marR="0" algn="ctr">
                        <a:lnSpc>
                          <a:spcPct val="115000"/>
                        </a:lnSpc>
                        <a:spcBef>
                          <a:spcPts val="0"/>
                        </a:spcBef>
                        <a:spcAft>
                          <a:spcPts val="0"/>
                        </a:spcAft>
                      </a:pPr>
                      <a:r>
                        <a:rPr lang="en-US" sz="1200" b="1">
                          <a:latin typeface="Times New Roman"/>
                          <a:ea typeface="Times New Roman"/>
                          <a:cs typeface="Times New Roman"/>
                        </a:rPr>
                        <a:t>Colin Edghill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1963</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King Henry VIII</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Archie Yee (Archie Lee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9"/>
                  </a:ext>
                </a:extLst>
              </a:tr>
              <a:tr h="426403">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1966</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War God of the Snow Kingdom</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John Humphrey (John Humphrey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10"/>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1973</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Jupiter Superstar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Wayne Berkeley &amp; Bobby </a:t>
                      </a:r>
                      <a:r>
                        <a:rPr lang="en-US" sz="1200" b="1" dirty="0" err="1" smtClean="0">
                          <a:latin typeface="Times New Roman"/>
                          <a:ea typeface="Times New Roman"/>
                          <a:cs typeface="Times New Roman"/>
                        </a:rPr>
                        <a:t>Ammon</a:t>
                      </a:r>
                      <a:r>
                        <a:rPr lang="en-US" sz="1200" b="1" dirty="0" smtClean="0">
                          <a:latin typeface="Times New Roman"/>
                          <a:ea typeface="Times New Roman"/>
                          <a:cs typeface="Times New Roman"/>
                        </a:rPr>
                        <a:t> (</a:t>
                      </a:r>
                      <a:r>
                        <a:rPr lang="en-US" sz="1200" b="1" dirty="0">
                          <a:latin typeface="Times New Roman"/>
                          <a:ea typeface="Times New Roman"/>
                          <a:cs typeface="Times New Roman"/>
                        </a:rPr>
                        <a:t>Masquerade)</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1"/>
                  </a:ext>
                </a:extLst>
              </a:tr>
              <a:tr h="365822">
                <a:tc rowSpan="3">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3</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3">
                  <a:txBody>
                    <a:bodyPr/>
                    <a:lstStyle/>
                    <a:p>
                      <a:pPr marL="0" marR="0" algn="ctr">
                        <a:lnSpc>
                          <a:spcPct val="115000"/>
                        </a:lnSpc>
                        <a:spcBef>
                          <a:spcPts val="0"/>
                        </a:spcBef>
                        <a:spcAft>
                          <a:spcPts val="0"/>
                        </a:spcAft>
                      </a:pPr>
                      <a:r>
                        <a:rPr lang="en-US" sz="1200" b="1" dirty="0" err="1" smtClean="0">
                          <a:latin typeface="Times New Roman"/>
                          <a:ea typeface="Times New Roman"/>
                          <a:cs typeface="Times New Roman"/>
                        </a:rPr>
                        <a:t>Tedder</a:t>
                      </a:r>
                      <a:r>
                        <a:rPr lang="en-US" sz="1200" b="1" dirty="0" smtClean="0">
                          <a:latin typeface="Times New Roman"/>
                          <a:ea typeface="Times New Roman"/>
                          <a:cs typeface="Times New Roman"/>
                        </a:rPr>
                        <a:t> </a:t>
                      </a:r>
                      <a:r>
                        <a:rPr lang="en-US" sz="1200" b="1" dirty="0">
                          <a:latin typeface="Times New Roman"/>
                          <a:ea typeface="Times New Roman"/>
                          <a:cs typeface="Times New Roman"/>
                        </a:rPr>
                        <a:t>Eustace Sr.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1975</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Cock Fight</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Cito Velasquez (Cito Velasquez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12"/>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1977</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King Corbeau</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Cito Velasquez (Cito Velasquez &amp; Associates)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13"/>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1985</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Big Fisherman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Thorne &amp; Celestine</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4"/>
                  </a:ext>
                </a:extLst>
              </a:tr>
            </a:tbl>
          </a:graphicData>
        </a:graphic>
      </p:graphicFrame>
      <p:sp>
        <p:nvSpPr>
          <p:cNvPr id="7" name="Title 6"/>
          <p:cNvSpPr>
            <a:spLocks noGrp="1"/>
          </p:cNvSpPr>
          <p:nvPr>
            <p:ph type="title"/>
          </p:nvPr>
        </p:nvSpPr>
        <p:spPr>
          <a:xfrm>
            <a:off x="762000" y="274638"/>
            <a:ext cx="7924800" cy="563562"/>
          </a:xfrm>
        </p:spPr>
        <p:txBody>
          <a:bodyPr>
            <a:normAutofit fontScale="90000"/>
          </a:bodyPr>
          <a:lstStyle/>
          <a:p>
            <a:r>
              <a:rPr lang="en-US" dirty="0" smtClean="0">
                <a:latin typeface="Bauhaus 93" pitchFamily="82" charset="0"/>
              </a:rPr>
              <a:t>Carnival Kings - Hall of Fame</a:t>
            </a:r>
            <a:endParaRPr lang="en-US" dirty="0">
              <a:latin typeface="Bauhaus 93" pitchFamily="82" charset="0"/>
            </a:endParaRPr>
          </a:p>
        </p:txBody>
      </p:sp>
    </p:spTree>
  </p:cSld>
  <p:clrMapOvr>
    <a:masterClrMapping/>
  </p:clrMapOvr>
  <p:transition>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066800"/>
          <a:ext cx="8153401" cy="5699053"/>
        </p:xfrm>
        <a:graphic>
          <a:graphicData uri="http://schemas.openxmlformats.org/drawingml/2006/table">
            <a:tbl>
              <a:tblPr firstRow="1" bandRow="1">
                <a:tableStyleId>{5C22544A-7EE6-4342-B048-85BDC9FD1C3A}</a:tableStyleId>
              </a:tblPr>
              <a:tblGrid>
                <a:gridCol w="814923">
                  <a:extLst>
                    <a:ext uri="{9D8B030D-6E8A-4147-A177-3AD203B41FA5}">
                      <a16:colId xmlns:a16="http://schemas.microsoft.com/office/drawing/2014/main" val="20000"/>
                    </a:ext>
                  </a:extLst>
                </a:gridCol>
                <a:gridCol w="1242477">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2438400">
                  <a:extLst>
                    <a:ext uri="{9D8B030D-6E8A-4147-A177-3AD203B41FA5}">
                      <a16:colId xmlns:a16="http://schemas.microsoft.com/office/drawing/2014/main" val="20003"/>
                    </a:ext>
                  </a:extLst>
                </a:gridCol>
                <a:gridCol w="2743201">
                  <a:extLst>
                    <a:ext uri="{9D8B030D-6E8A-4147-A177-3AD203B41FA5}">
                      <a16:colId xmlns:a16="http://schemas.microsoft.com/office/drawing/2014/main" val="20004"/>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Kings 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King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Portrayal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5822">
                <a:tc rowSpan="3">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3</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3">
                  <a:txBody>
                    <a:bodyPr/>
                    <a:lstStyle/>
                    <a:p>
                      <a:pPr marL="0" marR="0" algn="ctr">
                        <a:lnSpc>
                          <a:spcPct val="115000"/>
                        </a:lnSpc>
                        <a:spcBef>
                          <a:spcPts val="0"/>
                        </a:spcBef>
                        <a:spcAft>
                          <a:spcPts val="0"/>
                        </a:spcAft>
                      </a:pPr>
                      <a:r>
                        <a:rPr lang="en-US" sz="1200" b="1" dirty="0">
                          <a:latin typeface="Times New Roman"/>
                          <a:ea typeface="Times New Roman"/>
                          <a:cs typeface="Times New Roman"/>
                        </a:rPr>
                        <a:t>Geraldo Vieira Jr.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1996</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Rain Fest</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Cascadoux Productions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426403">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1999</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Let there be Light</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Trini Revelers</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2001</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Winds - An Element of Change</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Trini</a:t>
                      </a:r>
                      <a:r>
                        <a:rPr lang="en-US" sz="1200" b="1" dirty="0">
                          <a:latin typeface="Times New Roman"/>
                          <a:ea typeface="Times New Roman"/>
                          <a:cs typeface="Times New Roman"/>
                        </a:rPr>
                        <a:t> Revelers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3"/>
                  </a:ext>
                </a:extLst>
              </a:tr>
              <a:tr h="365822">
                <a:tc rowSpan="2">
                  <a:txBody>
                    <a:bodyPr/>
                    <a:lstStyle/>
                    <a:p>
                      <a:pPr marL="0" marR="0" algn="ctr">
                        <a:lnSpc>
                          <a:spcPct val="115000"/>
                        </a:lnSpc>
                        <a:spcBef>
                          <a:spcPts val="0"/>
                        </a:spcBef>
                        <a:spcAft>
                          <a:spcPts val="0"/>
                        </a:spcAft>
                      </a:pPr>
                      <a:r>
                        <a:rPr lang="en-US" sz="1200" b="1" dirty="0">
                          <a:latin typeface="Times New Roman"/>
                          <a:ea typeface="Times New Roman"/>
                          <a:cs typeface="Times New Roman"/>
                        </a:rPr>
                        <a:t>2</a:t>
                      </a:r>
                      <a:endParaRPr lang="en-US" sz="1100" dirty="0">
                        <a:latin typeface="Calibri"/>
                        <a:ea typeface="Calibri"/>
                        <a:cs typeface="Times New Roman"/>
                      </a:endParaRPr>
                    </a:p>
                  </a:txBody>
                  <a:tcPr marL="9525" marR="9525" marT="9525" marB="9525" anchor="ctr"/>
                </a:tc>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Tony Serville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1972</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King of the Midnight Sun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t>
                      </a:r>
                      <a:r>
                        <a:rPr lang="en-US" sz="1200" b="1" dirty="0" smtClean="0">
                          <a:latin typeface="Times New Roman"/>
                          <a:ea typeface="Times New Roman"/>
                          <a:cs typeface="Times New Roman"/>
                        </a:rPr>
                        <a:t>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365822">
                <a:tc vMerge="1">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9525" marR="9525" marT="9525" marB="9525" anchor="ct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1974</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Heart of the Matter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t>
                      </a:r>
                      <a:r>
                        <a:rPr lang="en-US" sz="1200" b="1" dirty="0" smtClean="0">
                          <a:latin typeface="Times New Roman"/>
                          <a:ea typeface="Times New Roman"/>
                          <a:cs typeface="Times New Roman"/>
                        </a:rPr>
                        <a:t>Associates</a:t>
                      </a:r>
                      <a:r>
                        <a:rPr lang="en-US" sz="1200" b="1" dirty="0">
                          <a:latin typeface="Times New Roman"/>
                          <a:ea typeface="Times New Roman"/>
                          <a:cs typeface="Times New Roman"/>
                        </a:rPr>
                        <a:t>)</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5822">
                <a:tc row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200" b="1" dirty="0" smtClean="0">
                          <a:latin typeface="Times New Roman"/>
                          <a:ea typeface="Times New Roman"/>
                          <a:cs typeface="Times New Roman"/>
                        </a:rPr>
                        <a:t>2</a:t>
                      </a:r>
                      <a:endParaRPr lang="en-US" sz="1100" dirty="0" smtClean="0">
                        <a:latin typeface="+mn-lt"/>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Wade Madray</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2011</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Pacific Tsunami</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Mike 'Big Mike' Antoine (Legacy)</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2014</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Quars Al Sahraa: Desert Sting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Mike 'Big Mike' Antoine (Legacy)</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439674">
                <a:tc row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200" b="1" dirty="0" smtClean="0">
                          <a:latin typeface="Times New Roman"/>
                          <a:ea typeface="Times New Roman"/>
                          <a:cs typeface="Times New Roman"/>
                        </a:rPr>
                        <a:t>2</a:t>
                      </a:r>
                      <a:endParaRPr lang="en-US" sz="1100" dirty="0" smtClean="0">
                        <a:latin typeface="+mn-lt"/>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Roland St. George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2012</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Ralliez-Vous A Mon Panache Blanc</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Roland St. George (</a:t>
                      </a:r>
                      <a:r>
                        <a:rPr lang="en-US" sz="1200" b="1" dirty="0" err="1">
                          <a:latin typeface="Times New Roman"/>
                          <a:ea typeface="Times New Roman"/>
                          <a:cs typeface="Times New Roman"/>
                        </a:rPr>
                        <a:t>D'Krewe</a:t>
                      </a:r>
                      <a:r>
                        <a:rPr lang="en-US" sz="1200" b="1" dirty="0">
                          <a:latin typeface="Times New Roman"/>
                          <a:ea typeface="Times New Roman"/>
                          <a:cs typeface="Times New Roman"/>
                        </a:rPr>
                        <a:t>)</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8"/>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2015</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Athwaje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D'Krewe</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9"/>
                  </a:ext>
                </a:extLst>
              </a:tr>
              <a:tr h="365822">
                <a:tc rowSpan="4">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r>
                        <a:rPr lang="en-US" sz="1200" b="1" dirty="0" smtClean="0">
                          <a:latin typeface="Times New Roman"/>
                          <a:ea typeface="Calibri"/>
                          <a:cs typeface="Times New Roman"/>
                        </a:rPr>
                        <a:t>1</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Alexis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2009</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Ndlovu In Search</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Brian MacFarlane</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10"/>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Tony Alleng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1986</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Hat I Got for Christmas Is Too Big</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t>
                      </a:r>
                      <a:r>
                        <a:rPr lang="en-US" sz="1200" b="1" dirty="0" smtClean="0">
                          <a:latin typeface="Times New Roman"/>
                          <a:ea typeface="Times New Roman"/>
                          <a:cs typeface="Times New Roman"/>
                        </a:rPr>
                        <a:t>Associates</a:t>
                      </a:r>
                      <a:r>
                        <a:rPr lang="en-US" sz="1200" b="1" dirty="0">
                          <a:latin typeface="Times New Roman"/>
                          <a:ea typeface="Times New Roman"/>
                          <a:cs typeface="Times New Roman"/>
                        </a:rPr>
                        <a:t>)</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1"/>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Barry Auguste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1993</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Splendoria</a:t>
                      </a:r>
                      <a:r>
                        <a:rPr lang="en-US" sz="1200" b="1" dirty="0">
                          <a:latin typeface="Times New Roman"/>
                          <a:ea typeface="Times New Roman"/>
                          <a:cs typeface="Times New Roman"/>
                        </a:rPr>
                        <a:t>, Glory of the Sun</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t>
                      </a:r>
                      <a:r>
                        <a:rPr lang="en-US" sz="1200" b="1" dirty="0" smtClean="0">
                          <a:latin typeface="Times New Roman"/>
                          <a:ea typeface="Times New Roman"/>
                          <a:cs typeface="Times New Roman"/>
                        </a:rPr>
                        <a:t>Associates</a:t>
                      </a:r>
                      <a:r>
                        <a:rPr lang="en-US" sz="1200" b="1" dirty="0">
                          <a:latin typeface="Times New Roman"/>
                          <a:ea typeface="Times New Roman"/>
                          <a:cs typeface="Times New Roman"/>
                        </a:rPr>
                        <a:t>)</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2"/>
                  </a:ext>
                </a:extLst>
              </a:tr>
              <a:tr h="365822">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200" b="1">
                          <a:latin typeface="Times New Roman"/>
                          <a:ea typeface="Times New Roman"/>
                          <a:cs typeface="Times New Roman"/>
                        </a:rPr>
                        <a:t>Daniel Barker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1964</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Alaric of the Visigoths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Boyie</a:t>
                      </a:r>
                      <a:r>
                        <a:rPr lang="en-US" sz="1200" b="1" dirty="0">
                          <a:latin typeface="Times New Roman"/>
                          <a:ea typeface="Times New Roman"/>
                          <a:cs typeface="Times New Roman"/>
                        </a:rPr>
                        <a:t> Smart (</a:t>
                      </a:r>
                      <a:r>
                        <a:rPr lang="en-US" sz="1200" b="1" dirty="0" err="1">
                          <a:latin typeface="Times New Roman"/>
                          <a:ea typeface="Times New Roman"/>
                          <a:cs typeface="Times New Roman"/>
                        </a:rPr>
                        <a:t>Boyie</a:t>
                      </a:r>
                      <a:r>
                        <a:rPr lang="en-US" sz="1200" b="1" dirty="0">
                          <a:latin typeface="Times New Roman"/>
                          <a:ea typeface="Times New Roman"/>
                          <a:cs typeface="Times New Roman"/>
                        </a:rPr>
                        <a:t> Smart &amp; &amp; </a:t>
                      </a:r>
                      <a:r>
                        <a:rPr lang="en-US" sz="1200" b="1" dirty="0" smtClean="0">
                          <a:latin typeface="Times New Roman"/>
                          <a:ea typeface="Times New Roman"/>
                          <a:cs typeface="Times New Roman"/>
                        </a:rPr>
                        <a:t>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13"/>
                  </a:ext>
                </a:extLst>
              </a:tr>
            </a:tbl>
          </a:graphicData>
        </a:graphic>
      </p:graphicFrame>
      <p:sp>
        <p:nvSpPr>
          <p:cNvPr id="7" name="Title 6"/>
          <p:cNvSpPr>
            <a:spLocks noGrp="1"/>
          </p:cNvSpPr>
          <p:nvPr>
            <p:ph type="title"/>
          </p:nvPr>
        </p:nvSpPr>
        <p:spPr>
          <a:xfrm>
            <a:off x="762000" y="274638"/>
            <a:ext cx="7924800" cy="563562"/>
          </a:xfrm>
        </p:spPr>
        <p:txBody>
          <a:bodyPr>
            <a:normAutofit fontScale="90000"/>
          </a:bodyPr>
          <a:lstStyle/>
          <a:p>
            <a:r>
              <a:rPr lang="en-US" dirty="0" smtClean="0">
                <a:latin typeface="Bauhaus 93" pitchFamily="82" charset="0"/>
              </a:rPr>
              <a:t>Carnival Kings - Hall of Fame</a:t>
            </a:r>
            <a:endParaRPr lang="en-US" dirty="0">
              <a:latin typeface="Bauhaus 93" pitchFamily="82" charset="0"/>
            </a:endParaRPr>
          </a:p>
        </p:txBody>
      </p:sp>
    </p:spTree>
  </p:cSld>
  <p:clrMapOvr>
    <a:masterClrMapping/>
  </p:clrMapOvr>
  <p:transition>
    <p:whee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066800"/>
          <a:ext cx="8153401" cy="3074280"/>
        </p:xfrm>
        <a:graphic>
          <a:graphicData uri="http://schemas.openxmlformats.org/drawingml/2006/table">
            <a:tbl>
              <a:tblPr firstRow="1" bandRow="1">
                <a:tableStyleId>{5C22544A-7EE6-4342-B048-85BDC9FD1C3A}</a:tableStyleId>
              </a:tblPr>
              <a:tblGrid>
                <a:gridCol w="814923">
                  <a:extLst>
                    <a:ext uri="{9D8B030D-6E8A-4147-A177-3AD203B41FA5}">
                      <a16:colId xmlns:a16="http://schemas.microsoft.com/office/drawing/2014/main" val="20000"/>
                    </a:ext>
                  </a:extLst>
                </a:gridCol>
                <a:gridCol w="1242477">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2819401">
                  <a:extLst>
                    <a:ext uri="{9D8B030D-6E8A-4147-A177-3AD203B41FA5}">
                      <a16:colId xmlns:a16="http://schemas.microsoft.com/office/drawing/2014/main" val="20004"/>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Kings 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King</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Portrayal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5822">
                <a:tc rowSpan="7">
                  <a:txBody>
                    <a:bodyPr/>
                    <a:lstStyle/>
                    <a:p>
                      <a:pPr marL="0" marR="0" algn="ctr">
                        <a:lnSpc>
                          <a:spcPct val="115000"/>
                        </a:lnSpc>
                        <a:spcBef>
                          <a:spcPts val="0"/>
                        </a:spcBef>
                        <a:spcAft>
                          <a:spcPts val="0"/>
                        </a:spcAft>
                      </a:pPr>
                      <a:r>
                        <a:rPr lang="en-US" sz="1200" b="1" dirty="0">
                          <a:latin typeface="Times New Roman"/>
                          <a:ea typeface="Times New Roman"/>
                          <a:cs typeface="Times New Roman"/>
                        </a:rPr>
                        <a:t>1</a:t>
                      </a:r>
                      <a:endParaRPr lang="en-US" sz="1100" b="1"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Sean De </a:t>
                      </a:r>
                      <a:r>
                        <a:rPr lang="en-US" sz="1200" b="1" dirty="0" err="1">
                          <a:latin typeface="Times New Roman"/>
                          <a:ea typeface="Times New Roman"/>
                          <a:cs typeface="Times New Roman"/>
                        </a:rPr>
                        <a:t>Freitas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1988</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Visitor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Edmond Hart (Harts Carnival)</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Joseph Lewis</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2019</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Ghelgath</a:t>
                      </a:r>
                      <a:r>
                        <a:rPr lang="en-US" sz="1200" b="1" dirty="0">
                          <a:latin typeface="Times New Roman"/>
                          <a:ea typeface="Times New Roman"/>
                          <a:cs typeface="Times New Roman"/>
                        </a:rPr>
                        <a:t> - The Demon Lord of Ice</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Antourage</a:t>
                      </a:r>
                      <a:r>
                        <a:rPr lang="en-US" sz="1200" b="1" dirty="0">
                          <a:latin typeface="Times New Roman"/>
                          <a:ea typeface="Times New Roman"/>
                          <a:cs typeface="Times New Roman"/>
                        </a:rPr>
                        <a:t> Production</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Gregory Medina</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1992</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Tonight Is the Bongo Night</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Poison Committee</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3"/>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Errol Payne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1967</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Jewelled Peacock</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Errol Payne (Errol Payne &amp; &amp;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Anthony Paul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1994</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Conquest</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Raoul</a:t>
                      </a:r>
                      <a:r>
                        <a:rPr lang="en-US" sz="1200" b="1" dirty="0">
                          <a:latin typeface="Times New Roman"/>
                          <a:ea typeface="Times New Roman"/>
                          <a:cs typeface="Times New Roman"/>
                        </a:rPr>
                        <a:t> </a:t>
                      </a:r>
                      <a:r>
                        <a:rPr lang="en-US" sz="1200" b="1" dirty="0" err="1">
                          <a:latin typeface="Times New Roman"/>
                          <a:ea typeface="Times New Roman"/>
                          <a:cs typeface="Times New Roman"/>
                        </a:rPr>
                        <a:t>Garib</a:t>
                      </a:r>
                      <a:r>
                        <a:rPr lang="en-US" sz="1200" b="1" dirty="0">
                          <a:latin typeface="Times New Roman"/>
                          <a:ea typeface="Times New Roman"/>
                          <a:cs typeface="Times New Roman"/>
                        </a:rPr>
                        <a:t> (</a:t>
                      </a:r>
                      <a:r>
                        <a:rPr lang="en-US" sz="1200" b="1" dirty="0" err="1">
                          <a:latin typeface="Times New Roman"/>
                          <a:ea typeface="Times New Roman"/>
                          <a:cs typeface="Times New Roman"/>
                        </a:rPr>
                        <a:t>Raoul</a:t>
                      </a:r>
                      <a:r>
                        <a:rPr lang="en-US" sz="1200" b="1" dirty="0">
                          <a:latin typeface="Times New Roman"/>
                          <a:ea typeface="Times New Roman"/>
                          <a:cs typeface="Times New Roman"/>
                        </a:rPr>
                        <a:t> </a:t>
                      </a:r>
                      <a:r>
                        <a:rPr lang="en-US" sz="1200" b="1" dirty="0" err="1">
                          <a:latin typeface="Times New Roman"/>
                          <a:ea typeface="Times New Roman"/>
                          <a:cs typeface="Times New Roman"/>
                        </a:rPr>
                        <a:t>Garib</a:t>
                      </a:r>
                      <a:r>
                        <a:rPr lang="en-US" sz="1200" b="1" dirty="0">
                          <a:latin typeface="Times New Roman"/>
                          <a:ea typeface="Times New Roman"/>
                          <a:cs typeface="Times New Roman"/>
                        </a:rPr>
                        <a:t>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Roderick Snell</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1991</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Flight of the Dragon</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Julian </a:t>
                      </a:r>
                      <a:r>
                        <a:rPr lang="en-US" sz="1200" b="1" dirty="0" err="1">
                          <a:latin typeface="Times New Roman"/>
                          <a:ea typeface="Times New Roman"/>
                          <a:cs typeface="Times New Roman"/>
                        </a:rPr>
                        <a:t>Boldon</a:t>
                      </a:r>
                      <a:r>
                        <a:rPr lang="en-US" sz="1200" b="1" dirty="0">
                          <a:latin typeface="Times New Roman"/>
                          <a:ea typeface="Times New Roman"/>
                          <a:cs typeface="Times New Roman"/>
                        </a:rPr>
                        <a:t> (Julian </a:t>
                      </a:r>
                      <a:r>
                        <a:rPr lang="en-US" sz="1200" b="1" dirty="0" err="1">
                          <a:latin typeface="Times New Roman"/>
                          <a:ea typeface="Times New Roman"/>
                          <a:cs typeface="Times New Roman"/>
                        </a:rPr>
                        <a:t>Boldon</a:t>
                      </a:r>
                      <a:r>
                        <a:rPr lang="en-US" sz="1200" b="1" dirty="0">
                          <a:latin typeface="Times New Roman"/>
                          <a:ea typeface="Times New Roman"/>
                          <a:cs typeface="Times New Roman"/>
                        </a:rPr>
                        <a:t> &amp; Associates)</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5822">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Jhawhan Thomas</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2008</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Pandemic Rage</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Brian MacFarlane</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bl>
          </a:graphicData>
        </a:graphic>
      </p:graphicFrame>
      <p:sp>
        <p:nvSpPr>
          <p:cNvPr id="7" name="Title 6"/>
          <p:cNvSpPr>
            <a:spLocks noGrp="1"/>
          </p:cNvSpPr>
          <p:nvPr>
            <p:ph type="title"/>
          </p:nvPr>
        </p:nvSpPr>
        <p:spPr>
          <a:xfrm>
            <a:off x="762000" y="274638"/>
            <a:ext cx="7924800" cy="563562"/>
          </a:xfrm>
        </p:spPr>
        <p:txBody>
          <a:bodyPr>
            <a:normAutofit fontScale="90000"/>
          </a:bodyPr>
          <a:lstStyle/>
          <a:p>
            <a:r>
              <a:rPr lang="en-US" dirty="0" smtClean="0">
                <a:latin typeface="Bauhaus 93" pitchFamily="82" charset="0"/>
              </a:rPr>
              <a:t>Carnival Kings - Hall of Fame</a:t>
            </a:r>
            <a:endParaRPr lang="en-US" dirty="0">
              <a:latin typeface="Bauhaus 93" pitchFamily="82" charset="0"/>
            </a:endParaRPr>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Image result for carnival background image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dirty="0" smtClean="0"/>
              <a:t/>
            </a:r>
            <a:br>
              <a:rPr lang="en-US" dirty="0" smtClean="0"/>
            </a:br>
            <a:r>
              <a:rPr lang="en-US" sz="5300" b="1" dirty="0" smtClean="0">
                <a:solidFill>
                  <a:srgbClr val="002060"/>
                </a:solidFill>
                <a:latin typeface="Monotype Corsiva" pitchFamily="66" charset="0"/>
              </a:rPr>
              <a:t>TRIVIA</a:t>
            </a:r>
            <a:r>
              <a:rPr lang="en-US" dirty="0" smtClean="0">
                <a:solidFill>
                  <a:srgbClr val="002060"/>
                </a:solidFill>
              </a:rPr>
              <a:t/>
            </a:r>
            <a:br>
              <a:rPr lang="en-US" dirty="0" smtClean="0">
                <a:solidFill>
                  <a:srgbClr val="002060"/>
                </a:solidFill>
              </a:rPr>
            </a:br>
            <a:endParaRPr lang="en-US" dirty="0">
              <a:solidFill>
                <a:srgbClr val="002060"/>
              </a:solidFill>
            </a:endParaRPr>
          </a:p>
        </p:txBody>
      </p:sp>
      <p:sp>
        <p:nvSpPr>
          <p:cNvPr id="3" name="Rectangle 2"/>
          <p:cNvSpPr/>
          <p:nvPr/>
        </p:nvSpPr>
        <p:spPr>
          <a:xfrm>
            <a:off x="4191000" y="1676400"/>
            <a:ext cx="4572000" cy="2492990"/>
          </a:xfrm>
          <a:prstGeom prst="rect">
            <a:avLst/>
          </a:prstGeom>
        </p:spPr>
        <p:txBody>
          <a:bodyPr wrap="square">
            <a:spAutoFit/>
          </a:bodyPr>
          <a:lstStyle/>
          <a:p>
            <a:pPr fontAlgn="base"/>
            <a:r>
              <a:rPr lang="en-US" dirty="0" smtClean="0"/>
              <a:t/>
            </a:r>
            <a:br>
              <a:rPr lang="en-US" dirty="0" smtClean="0"/>
            </a:br>
            <a:endParaRPr lang="en-US" dirty="0" smtClean="0"/>
          </a:p>
          <a:p>
            <a:pPr algn="ctr" fontAlgn="base"/>
            <a:r>
              <a:rPr lang="en-US" sz="4000" dirty="0" smtClean="0">
                <a:solidFill>
                  <a:srgbClr val="002060"/>
                </a:solidFill>
                <a:latin typeface="Monotype Corsiva" pitchFamily="66" charset="0"/>
                <a:ea typeface="Times New Roman" pitchFamily="18" charset="0"/>
                <a:cs typeface="Times New Roman" pitchFamily="18" charset="0"/>
              </a:rPr>
              <a:t>When was the first Carnival King was crowned? </a:t>
            </a:r>
            <a:endParaRPr lang="en-US" sz="4000" dirty="0">
              <a:solidFill>
                <a:srgbClr val="002060"/>
              </a:solidFill>
              <a:latin typeface="Monotype Corsiva" pitchFamily="66" charset="0"/>
            </a:endParaRPr>
          </a:p>
        </p:txBody>
      </p:sp>
    </p:spTree>
  </p:cSld>
  <p:clrMapOvr>
    <a:masterClrMapping/>
  </p:clrMapOvr>
  <p:transition>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arnival background images"/>
          <p:cNvPicPr>
            <a:picLocks noChangeAspect="1" noChangeArrowheads="1"/>
          </p:cNvPicPr>
          <p:nvPr/>
        </p:nvPicPr>
        <p:blipFill>
          <a:blip r:embed="rId2" cstate="print"/>
          <a:srcRect b="8826"/>
          <a:stretch>
            <a:fillRect/>
          </a:stretch>
        </p:blipFill>
        <p:spPr bwMode="auto">
          <a:xfrm>
            <a:off x="0" y="0"/>
            <a:ext cx="9166917" cy="6858000"/>
          </a:xfrm>
          <a:prstGeom prst="rect">
            <a:avLst/>
          </a:prstGeom>
          <a:noFill/>
        </p:spPr>
      </p:pic>
      <p:sp>
        <p:nvSpPr>
          <p:cNvPr id="2" name="Title 1"/>
          <p:cNvSpPr>
            <a:spLocks noGrp="1"/>
          </p:cNvSpPr>
          <p:nvPr>
            <p:ph type="title"/>
          </p:nvPr>
        </p:nvSpPr>
        <p:spPr>
          <a:xfrm>
            <a:off x="381000" y="2286000"/>
            <a:ext cx="5867400" cy="3352800"/>
          </a:xfrm>
        </p:spPr>
        <p:txBody>
          <a:bodyPr>
            <a:normAutofit fontScale="90000"/>
          </a:bodyPr>
          <a:lstStyle/>
          <a:p>
            <a:r>
              <a:rPr lang="en-US" b="1" dirty="0" smtClean="0">
                <a:solidFill>
                  <a:srgbClr val="002060"/>
                </a:solidFill>
                <a:latin typeface="Monotype Corsiva" pitchFamily="66" charset="0"/>
              </a:rPr>
              <a:t/>
            </a:r>
            <a:br>
              <a:rPr lang="en-US" b="1" dirty="0" smtClean="0">
                <a:solidFill>
                  <a:srgbClr val="002060"/>
                </a:solidFill>
                <a:latin typeface="Monotype Corsiva" pitchFamily="66" charset="0"/>
              </a:rPr>
            </a:br>
            <a:r>
              <a:rPr lang="en-US" dirty="0" smtClean="0">
                <a:solidFill>
                  <a:srgbClr val="002060"/>
                </a:solidFill>
                <a:latin typeface="Monotype Corsiva" pitchFamily="66" charset="0"/>
              </a:rPr>
              <a:t>The first Carnival King </a:t>
            </a:r>
            <a:r>
              <a:rPr lang="en-US" b="1" dirty="0" smtClean="0">
                <a:solidFill>
                  <a:srgbClr val="002060"/>
                </a:solidFill>
                <a:latin typeface="Monotype Corsiva" pitchFamily="66" charset="0"/>
              </a:rPr>
              <a:t/>
            </a:r>
            <a:br>
              <a:rPr lang="en-US" b="1" dirty="0" smtClean="0">
                <a:solidFill>
                  <a:srgbClr val="002060"/>
                </a:solidFill>
                <a:latin typeface="Monotype Corsiva" pitchFamily="66" charset="0"/>
              </a:rPr>
            </a:br>
            <a:r>
              <a:rPr lang="en-US" sz="900" b="1" dirty="0" smtClean="0"/>
              <a:t> </a:t>
            </a:r>
            <a:r>
              <a:rPr lang="en-US" b="1" dirty="0" smtClean="0"/>
              <a:t/>
            </a:r>
            <a:br>
              <a:rPr lang="en-US" b="1" dirty="0" smtClean="0"/>
            </a:br>
            <a:r>
              <a:rPr lang="en-US" b="1" dirty="0" smtClean="0"/>
              <a:t/>
            </a:r>
            <a:br>
              <a:rPr lang="en-US" b="1" dirty="0" smtClean="0"/>
            </a:br>
            <a:r>
              <a:rPr lang="en-US" b="1" dirty="0" smtClean="0">
                <a:solidFill>
                  <a:srgbClr val="002060"/>
                </a:solidFill>
                <a:latin typeface="Monotype Corsiva" pitchFamily="66" charset="0"/>
              </a:rPr>
              <a:t>Geraldo Vieira Sr. </a:t>
            </a:r>
            <a:br>
              <a:rPr lang="en-US" b="1" dirty="0" smtClean="0">
                <a:solidFill>
                  <a:srgbClr val="002060"/>
                </a:solidFill>
                <a:latin typeface="Monotype Corsiva" pitchFamily="66" charset="0"/>
              </a:rPr>
            </a:br>
            <a:r>
              <a:rPr lang="en-US" b="1" dirty="0" smtClean="0">
                <a:solidFill>
                  <a:srgbClr val="002060"/>
                </a:solidFill>
                <a:latin typeface="Monotype Corsiva" pitchFamily="66" charset="0"/>
              </a:rPr>
              <a:t/>
            </a:r>
            <a:br>
              <a:rPr lang="en-US" b="1" dirty="0" smtClean="0">
                <a:solidFill>
                  <a:srgbClr val="002060"/>
                </a:solidFill>
                <a:latin typeface="Monotype Corsiva" pitchFamily="66" charset="0"/>
              </a:rPr>
            </a:br>
            <a:r>
              <a:rPr lang="en-US" dirty="0" smtClean="0">
                <a:solidFill>
                  <a:srgbClr val="002060"/>
                </a:solidFill>
                <a:latin typeface="Monotype Corsiva" pitchFamily="66" charset="0"/>
              </a:rPr>
              <a:t>was crowned in </a:t>
            </a:r>
            <a:r>
              <a:rPr lang="en-US" b="1" dirty="0" smtClean="0">
                <a:solidFill>
                  <a:srgbClr val="002060"/>
                </a:solidFill>
                <a:latin typeface="Monotype Corsiva" pitchFamily="66" charset="0"/>
                <a:ea typeface="Times New Roman" pitchFamily="18" charset="0"/>
                <a:cs typeface="Times New Roman" pitchFamily="18" charset="0"/>
              </a:rPr>
              <a:t>1963. </a:t>
            </a:r>
            <a:r>
              <a:rPr lang="en-US" b="1" dirty="0">
                <a:solidFill>
                  <a:srgbClr val="002060"/>
                </a:solidFill>
                <a:latin typeface="Monotype Corsiva" pitchFamily="66" charset="0"/>
              </a:rPr>
              <a:t> </a:t>
            </a:r>
          </a:p>
        </p:txBody>
      </p:sp>
    </p:spTree>
  </p:cSld>
  <p:clrMapOvr>
    <a:masterClrMapping/>
  </p:clrMapOvr>
  <p:transition>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838200"/>
          <a:ext cx="8153401" cy="5867402"/>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3048001">
                  <a:extLst>
                    <a:ext uri="{9D8B030D-6E8A-4147-A177-3AD203B41FA5}">
                      <a16:colId xmlns:a16="http://schemas.microsoft.com/office/drawing/2014/main" val="20004"/>
                    </a:ext>
                  </a:extLst>
                </a:gridCol>
              </a:tblGrid>
              <a:tr h="644298">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a:t>
                      </a:r>
                      <a:r>
                        <a:rPr lang="en-US" sz="1200" b="1" dirty="0" smtClean="0">
                          <a:latin typeface="Times New Roman"/>
                          <a:ea typeface="Times New Roman"/>
                          <a:cs typeface="Times New Roman"/>
                        </a:rPr>
                        <a:t>Queen </a:t>
                      </a:r>
                      <a:r>
                        <a:rPr lang="en-US" sz="1200" b="1" dirty="0">
                          <a:latin typeface="Times New Roman"/>
                          <a:ea typeface="Times New Roman"/>
                          <a:cs typeface="Times New Roman"/>
                        </a:rPr>
                        <a:t>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Queen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Year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Portrayal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2621">
                <a:tc rowSpan="8">
                  <a:txBody>
                    <a:bodyPr/>
                    <a:lstStyle/>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r>
                        <a:rPr lang="en-US" sz="1050" b="1" dirty="0" smtClean="0">
                          <a:latin typeface="Times New Roman"/>
                          <a:ea typeface="Times New Roman"/>
                          <a:cs typeface="Times New Roman"/>
                        </a:rPr>
                        <a:t>4</a:t>
                      </a:r>
                      <a:endParaRPr lang="en-US" sz="1050" dirty="0">
                        <a:latin typeface="Calibri"/>
                        <a:ea typeface="Calibri"/>
                        <a:cs typeface="Times New Roman"/>
                      </a:endParaRPr>
                    </a:p>
                  </a:txBody>
                  <a:tcPr marL="9525" marR="9525" marT="9525" marB="9525"/>
                </a:tc>
                <a:tc rowSpan="4">
                  <a:txBody>
                    <a:bodyPr/>
                    <a:lstStyle/>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r>
                        <a:rPr lang="en-US" sz="1050" b="1" dirty="0" err="1" smtClean="0">
                          <a:latin typeface="Times New Roman"/>
                          <a:ea typeface="Times New Roman"/>
                          <a:cs typeface="Times New Roman"/>
                        </a:rPr>
                        <a:t>Anra</a:t>
                      </a:r>
                      <a:r>
                        <a:rPr lang="en-US" sz="1050" b="1" dirty="0" smtClean="0">
                          <a:latin typeface="Times New Roman"/>
                          <a:ea typeface="Times New Roman"/>
                          <a:cs typeface="Times New Roman"/>
                        </a:rPr>
                        <a:t> </a:t>
                      </a:r>
                      <a:r>
                        <a:rPr lang="en-US" sz="1050" b="1" dirty="0" err="1">
                          <a:latin typeface="Times New Roman"/>
                          <a:ea typeface="Times New Roman"/>
                          <a:cs typeface="Times New Roman"/>
                        </a:rPr>
                        <a:t>Bobb</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1985</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Wings of Peace</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Leslie Bobb (Leslie Bobb &amp;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1"/>
                  </a:ext>
                </a:extLst>
              </a:tr>
              <a:tr h="362621">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1996</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Legend of 'D' Fire Goddess</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Derek (</a:t>
                      </a:r>
                      <a:r>
                        <a:rPr lang="en-US" sz="1050" b="1" dirty="0" err="1">
                          <a:latin typeface="Times New Roman"/>
                          <a:ea typeface="Times New Roman"/>
                          <a:cs typeface="Times New Roman"/>
                        </a:rPr>
                        <a:t>D'Midas</a:t>
                      </a:r>
                      <a:r>
                        <a:rPr lang="en-US" sz="1050" b="1" dirty="0">
                          <a:latin typeface="Times New Roman"/>
                          <a:ea typeface="Times New Roman"/>
                          <a:cs typeface="Times New Roman"/>
                        </a:rPr>
                        <a:t>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2"/>
                  </a:ext>
                </a:extLst>
              </a:tr>
              <a:tr h="362621">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1998</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High Priestess of </a:t>
                      </a:r>
                      <a:r>
                        <a:rPr lang="en-US" sz="1050" b="1" dirty="0" err="1">
                          <a:latin typeface="Times New Roman"/>
                          <a:ea typeface="Times New Roman"/>
                          <a:cs typeface="Times New Roman"/>
                        </a:rPr>
                        <a:t>Shakari</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Stephen Derek (D'Midas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3"/>
                  </a:ext>
                </a:extLst>
              </a:tr>
              <a:tr h="362621">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2000</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Jewel of D Jungle</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Stephen Derek (D'Midas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4"/>
                  </a:ext>
                </a:extLst>
              </a:tr>
              <a:tr h="362621">
                <a:tc vMerge="1">
                  <a:txBody>
                    <a:bodyPr/>
                    <a:lstStyle/>
                    <a:p>
                      <a:endParaRPr lang="en-US"/>
                    </a:p>
                  </a:txBody>
                  <a:tcPr/>
                </a:tc>
                <a:tc rowSpan="4">
                  <a:txBody>
                    <a:bodyPr/>
                    <a:lstStyle/>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r>
                        <a:rPr lang="en-US" sz="1050" b="1" dirty="0" smtClean="0">
                          <a:latin typeface="Times New Roman"/>
                          <a:ea typeface="Times New Roman"/>
                          <a:cs typeface="Times New Roman"/>
                        </a:rPr>
                        <a:t>Alana </a:t>
                      </a:r>
                      <a:r>
                        <a:rPr lang="en-US" sz="1050" b="1" dirty="0">
                          <a:latin typeface="Times New Roman"/>
                          <a:ea typeface="Times New Roman"/>
                          <a:cs typeface="Times New Roman"/>
                        </a:rPr>
                        <a:t>Ward</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2001</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Its All in the Game</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Richard Affong (Barbarossa)</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5"/>
                  </a:ext>
                </a:extLst>
              </a:tr>
              <a:tr h="362621">
                <a:tc vMerge="1">
                  <a:txBody>
                    <a:bodyPr/>
                    <a:lstStyle/>
                    <a:p>
                      <a:endParaRPr lang="en-US"/>
                    </a:p>
                  </a:txBody>
                  <a:tcPr>
                    <a:lnBlToTr w="12700" cap="flat" cmpd="sng" algn="ctr">
                      <a:noFill/>
                      <a:prstDash val="solid"/>
                      <a:round/>
                      <a:headEnd type="none" w="med" len="med"/>
                      <a:tailEnd type="none" w="med" len="med"/>
                    </a:lnBlToTr>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2002</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Dance de Butterfly</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Big Mike &amp; Ian (Legends)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6"/>
                  </a:ext>
                </a:extLst>
              </a:tr>
              <a:tr h="362621">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2003</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Fire in D’ Sky</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Big Mike &amp; Ian (Legends)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7"/>
                  </a:ext>
                </a:extLst>
              </a:tr>
              <a:tr h="362621">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2004</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If you Love Something, Set it free</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Big Mike &amp; Ian (Legends)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8"/>
                  </a:ext>
                </a:extLst>
              </a:tr>
              <a:tr h="435826">
                <a:tc rowSpan="6">
                  <a:txBody>
                    <a:bodyPr/>
                    <a:lstStyle/>
                    <a:p>
                      <a:pPr marL="0" marR="0" algn="ctr">
                        <a:lnSpc>
                          <a:spcPct val="115000"/>
                        </a:lnSpc>
                        <a:spcBef>
                          <a:spcPts val="0"/>
                        </a:spcBef>
                        <a:spcAft>
                          <a:spcPts val="0"/>
                        </a:spcAft>
                      </a:pPr>
                      <a:r>
                        <a:rPr lang="en-US" sz="1050" b="1" dirty="0" smtClean="0">
                          <a:latin typeface="Times New Roman"/>
                          <a:ea typeface="Times New Roman"/>
                          <a:cs typeface="Times New Roman"/>
                        </a:rPr>
                        <a:t>3</a:t>
                      </a: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txBody>
                  <a:tcPr marL="68580" marR="68580" marT="0" marB="0" anchor="b"/>
                </a:tc>
                <a:tc rowSpan="3">
                  <a:txBody>
                    <a:bodyPr/>
                    <a:lstStyle/>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r>
                        <a:rPr lang="en-US" sz="1050" b="1" dirty="0" smtClean="0">
                          <a:latin typeface="Times New Roman"/>
                          <a:ea typeface="Times New Roman"/>
                          <a:cs typeface="Times New Roman"/>
                        </a:rPr>
                        <a:t>Nicole </a:t>
                      </a:r>
                      <a:r>
                        <a:rPr lang="en-US" sz="1050" b="1" dirty="0" err="1">
                          <a:latin typeface="Times New Roman"/>
                          <a:ea typeface="Times New Roman"/>
                          <a:cs typeface="Times New Roman"/>
                        </a:rPr>
                        <a:t>Cobham</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1987</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Sprite of the </a:t>
                      </a:r>
                      <a:r>
                        <a:rPr lang="en-US" sz="1050" b="1" dirty="0" err="1">
                          <a:latin typeface="Times New Roman"/>
                          <a:ea typeface="Times New Roman"/>
                          <a:cs typeface="Times New Roman"/>
                        </a:rPr>
                        <a:t>Cocal</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t>
                      </a:r>
                      <a:r>
                        <a:rPr lang="en-US" sz="1050" b="1">
                          <a:latin typeface="Times New Roman"/>
                          <a:ea typeface="Times New Roman"/>
                          <a:cs typeface="Times New Roman"/>
                        </a:rPr>
                        <a:t>&amp; </a:t>
                      </a:r>
                      <a:r>
                        <a:rPr lang="en-US" sz="1050" b="1" smtClean="0">
                          <a:latin typeface="Times New Roman"/>
                          <a:ea typeface="Times New Roman"/>
                          <a:cs typeface="Times New Roman"/>
                        </a:rPr>
                        <a:t>Assoicates)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9"/>
                  </a:ext>
                </a:extLst>
              </a:tr>
              <a:tr h="435826">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1988</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Laser Lady</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&amp; </a:t>
                      </a:r>
                      <a:r>
                        <a:rPr lang="en-US" sz="1050" b="1" dirty="0" smtClean="0">
                          <a:latin typeface="Times New Roman"/>
                          <a:ea typeface="Times New Roman"/>
                          <a:cs typeface="Times New Roman"/>
                        </a:rPr>
                        <a:t>Associates</a:t>
                      </a:r>
                      <a:r>
                        <a:rPr lang="en-US" sz="1050" b="1" dirty="0">
                          <a:latin typeface="Times New Roman"/>
                          <a:ea typeface="Times New Roman"/>
                          <a:cs typeface="Times New Roman"/>
                        </a:rPr>
                        <a:t>)</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0"/>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1989</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Pallas Athene</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Wayne Berkeley (Masquerade)</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1"/>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lToTr w="12700" cap="flat" cmpd="sng" algn="ctr">
                      <a:noFill/>
                      <a:prstDash val="solid"/>
                      <a:round/>
                      <a:headEnd type="none" w="med" len="med"/>
                      <a:tailEnd type="none" w="med" len="med"/>
                    </a:lnBlToTr>
                  </a:tcPr>
                </a:tc>
                <a:tc rowSpan="3">
                  <a:txBody>
                    <a:bodyPr/>
                    <a:lstStyle/>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endParaRPr lang="en-US" sz="1050" b="1" dirty="0" smtClean="0">
                        <a:latin typeface="Times New Roman"/>
                        <a:ea typeface="Times New Roman"/>
                        <a:cs typeface="Times New Roman"/>
                      </a:endParaRPr>
                    </a:p>
                    <a:p>
                      <a:pPr marL="0" marR="0" algn="ctr">
                        <a:lnSpc>
                          <a:spcPct val="115000"/>
                        </a:lnSpc>
                        <a:spcBef>
                          <a:spcPts val="0"/>
                        </a:spcBef>
                        <a:spcAft>
                          <a:spcPts val="0"/>
                        </a:spcAft>
                      </a:pPr>
                      <a:r>
                        <a:rPr lang="en-US" sz="1050" b="1" dirty="0" smtClean="0">
                          <a:latin typeface="Times New Roman"/>
                          <a:ea typeface="Times New Roman"/>
                          <a:cs typeface="Times New Roman"/>
                        </a:rPr>
                        <a:t>Denise </a:t>
                      </a:r>
                      <a:r>
                        <a:rPr lang="en-US" sz="1050" b="1" dirty="0">
                          <a:latin typeface="Times New Roman"/>
                          <a:ea typeface="Times New Roman"/>
                          <a:cs typeface="Times New Roman"/>
                        </a:rPr>
                        <a:t>Duncan</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1991</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Dawn of the Phoenix</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Derek (</a:t>
                      </a:r>
                      <a:r>
                        <a:rPr lang="en-US" sz="1050" b="1" dirty="0" err="1">
                          <a:latin typeface="Times New Roman"/>
                          <a:ea typeface="Times New Roman"/>
                          <a:cs typeface="Times New Roman"/>
                        </a:rPr>
                        <a:t>D'Midas</a:t>
                      </a:r>
                      <a:r>
                        <a:rPr lang="en-US" sz="1050" b="1" dirty="0">
                          <a:latin typeface="Times New Roman"/>
                          <a:ea typeface="Times New Roman"/>
                          <a:cs typeface="Times New Roman"/>
                        </a:rPr>
                        <a:t>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2"/>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1992</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Illusions in Light and Life</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Derek (</a:t>
                      </a:r>
                      <a:r>
                        <a:rPr lang="en-US" sz="1050" b="1" dirty="0" err="1">
                          <a:latin typeface="Times New Roman"/>
                          <a:ea typeface="Times New Roman"/>
                          <a:cs typeface="Times New Roman"/>
                        </a:rPr>
                        <a:t>D'Midas</a:t>
                      </a:r>
                      <a:r>
                        <a:rPr lang="en-US" sz="1050" b="1" dirty="0">
                          <a:latin typeface="Times New Roman"/>
                          <a:ea typeface="Times New Roman"/>
                          <a:cs typeface="Times New Roman"/>
                        </a:rPr>
                        <a:t>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3"/>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1993</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Neptuna, a Vision Beneath the Sea</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Derek (</a:t>
                      </a:r>
                      <a:r>
                        <a:rPr lang="en-US" sz="1050" b="1" dirty="0" err="1">
                          <a:latin typeface="Times New Roman"/>
                          <a:ea typeface="Times New Roman"/>
                          <a:cs typeface="Times New Roman"/>
                        </a:rPr>
                        <a:t>D'Midas</a:t>
                      </a:r>
                      <a:r>
                        <a:rPr lang="en-US" sz="1050" b="1" dirty="0">
                          <a:latin typeface="Times New Roman"/>
                          <a:ea typeface="Times New Roman"/>
                          <a:cs typeface="Times New Roman"/>
                        </a:rPr>
                        <a:t>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4"/>
                  </a:ext>
                </a:extLst>
              </a:tr>
            </a:tbl>
          </a:graphicData>
        </a:graphic>
      </p:graphicFrame>
      <p:sp>
        <p:nvSpPr>
          <p:cNvPr id="7" name="Title 6"/>
          <p:cNvSpPr>
            <a:spLocks noGrp="1"/>
          </p:cNvSpPr>
          <p:nvPr>
            <p:ph type="title"/>
          </p:nvPr>
        </p:nvSpPr>
        <p:spPr>
          <a:xfrm>
            <a:off x="762000" y="152400"/>
            <a:ext cx="7924800" cy="563562"/>
          </a:xfrm>
        </p:spPr>
        <p:txBody>
          <a:bodyPr>
            <a:normAutofit fontScale="90000"/>
          </a:bodyPr>
          <a:lstStyle/>
          <a:p>
            <a:r>
              <a:rPr lang="en-US" dirty="0" smtClean="0">
                <a:latin typeface="Bauhaus 93" pitchFamily="82" charset="0"/>
              </a:rPr>
              <a:t>Carnival Queens - Hall of Fame</a:t>
            </a:r>
            <a:endParaRPr lang="en-US" dirty="0">
              <a:latin typeface="Bauhaus 93" pitchFamily="82" charset="0"/>
            </a:endParaRPr>
          </a:p>
        </p:txBody>
      </p:sp>
    </p:spTree>
  </p:cSld>
  <p:clrMapOvr>
    <a:masterClrMapping/>
  </p:clrMapOvr>
  <p:transition>
    <p:plus/>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838200"/>
          <a:ext cx="8153401" cy="5296266"/>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2743201">
                  <a:extLst>
                    <a:ext uri="{9D8B030D-6E8A-4147-A177-3AD203B41FA5}">
                      <a16:colId xmlns:a16="http://schemas.microsoft.com/office/drawing/2014/main" val="20004"/>
                    </a:ext>
                  </a:extLst>
                </a:gridCol>
              </a:tblGrid>
              <a:tr h="644298">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a:t>
                      </a:r>
                      <a:r>
                        <a:rPr lang="en-US" sz="1200" b="1" dirty="0" smtClean="0">
                          <a:latin typeface="Times New Roman"/>
                          <a:ea typeface="Times New Roman"/>
                          <a:cs typeface="Times New Roman"/>
                        </a:rPr>
                        <a:t>Queen </a:t>
                      </a:r>
                      <a:r>
                        <a:rPr lang="en-US" sz="1200" b="1" dirty="0">
                          <a:latin typeface="Times New Roman"/>
                          <a:ea typeface="Times New Roman"/>
                          <a:cs typeface="Times New Roman"/>
                        </a:rPr>
                        <a:t>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Queen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Year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Portrayal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435826">
                <a:tc rowSpan="6">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3</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3">
                  <a:txBody>
                    <a:bodyPr/>
                    <a:lstStyle/>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r>
                        <a:rPr lang="en-US" sz="1200" b="1" dirty="0" smtClean="0">
                          <a:latin typeface="Times New Roman"/>
                          <a:ea typeface="Times New Roman"/>
                          <a:cs typeface="Times New Roman"/>
                        </a:rPr>
                        <a:t>Joan </a:t>
                      </a:r>
                      <a:r>
                        <a:rPr lang="en-US" sz="1200" b="1" dirty="0" err="1">
                          <a:latin typeface="Times New Roman"/>
                          <a:ea typeface="Times New Roman"/>
                          <a:cs typeface="Times New Roman"/>
                        </a:rPr>
                        <a:t>Massiah</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1974</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Sound and Light</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Wayne Berkeley (Masquerade)</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1"/>
                  </a:ext>
                </a:extLst>
              </a:tr>
              <a:tr h="435826">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1975</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Hawaiian Seafood Cocktail</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Wayne Berkeley (Masquerade)</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2"/>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1976</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Gurada Bird</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Wayne Berkeley (Masquerade)</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3"/>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BlToTr w="12700" cap="flat" cmpd="sng" algn="ctr">
                      <a:noFill/>
                      <a:prstDash val="solid"/>
                      <a:round/>
                      <a:headEnd type="none" w="med" len="med"/>
                      <a:tailEnd type="none" w="med" len="med"/>
                    </a:lnBlToTr>
                  </a:tcPr>
                </a:tc>
                <a:tc rowSpan="3">
                  <a:txBody>
                    <a:bodyPr/>
                    <a:lstStyle/>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r>
                        <a:rPr lang="en-US" sz="1200" b="1" dirty="0" err="1" smtClean="0">
                          <a:latin typeface="Times New Roman"/>
                          <a:ea typeface="Times New Roman"/>
                          <a:cs typeface="Times New Roman"/>
                        </a:rPr>
                        <a:t>Peola</a:t>
                      </a:r>
                      <a:r>
                        <a:rPr lang="en-US" sz="1200" b="1" dirty="0" smtClean="0">
                          <a:latin typeface="Times New Roman"/>
                          <a:ea typeface="Times New Roman"/>
                          <a:cs typeface="Times New Roman"/>
                        </a:rPr>
                        <a:t> </a:t>
                      </a:r>
                      <a:r>
                        <a:rPr lang="en-US" sz="1200" b="1" dirty="0" err="1">
                          <a:latin typeface="Times New Roman"/>
                          <a:ea typeface="Times New Roman"/>
                          <a:cs typeface="Times New Roman"/>
                        </a:rPr>
                        <a:t>Marchan</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2007</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Incandescence of Beatrice Love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We People International</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4"/>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2011</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D Jeweled Chandilier</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We People International</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5"/>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2014</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Zamara, Mirage Of The Oasis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Trini Revellers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6"/>
                  </a:ext>
                </a:extLst>
              </a:tr>
              <a:tr h="362621">
                <a:tc rowSpan="6">
                  <a:txBody>
                    <a:bodyPr/>
                    <a:lstStyle/>
                    <a:p>
                      <a:pPr marL="0" marR="0" algn="ctr">
                        <a:lnSpc>
                          <a:spcPct val="115000"/>
                        </a:lnSpc>
                        <a:spcBef>
                          <a:spcPts val="0"/>
                        </a:spcBef>
                        <a:spcAft>
                          <a:spcPts val="0"/>
                        </a:spcAft>
                      </a:pPr>
                      <a:r>
                        <a:rPr lang="en-US" sz="1200" b="1" dirty="0" smtClean="0">
                          <a:latin typeface="Times New Roman"/>
                          <a:ea typeface="Calibri"/>
                          <a:cs typeface="Times New Roman"/>
                        </a:rPr>
                        <a:t>2</a:t>
                      </a: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r>
                        <a:rPr lang="en-US" sz="1200" b="1" dirty="0" err="1" smtClean="0">
                          <a:latin typeface="Times New Roman"/>
                          <a:ea typeface="Times New Roman"/>
                          <a:cs typeface="Times New Roman"/>
                        </a:rPr>
                        <a:t>Cherise</a:t>
                      </a:r>
                      <a:r>
                        <a:rPr lang="en-US" sz="1200" b="1" dirty="0" smtClean="0">
                          <a:latin typeface="Times New Roman"/>
                          <a:ea typeface="Times New Roman"/>
                          <a:cs typeface="Times New Roman"/>
                        </a:rPr>
                        <a:t> </a:t>
                      </a:r>
                      <a:r>
                        <a:rPr lang="en-US" sz="1200" b="1" dirty="0" err="1">
                          <a:latin typeface="Times New Roman"/>
                          <a:ea typeface="Times New Roman"/>
                          <a:cs typeface="Times New Roman"/>
                        </a:rPr>
                        <a:t>Bovell</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2012</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Mother of Humanity­The Weeping Madonna</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Brian Mac Farlane</a:t>
                      </a:r>
                      <a:endParaRPr lang="en-US" sz="110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2013</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Rakuen No Yorokobi (The Joy Of Paradise)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Brian MacFarlane</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8"/>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r>
                        <a:rPr lang="en-US" sz="1200" b="1" dirty="0" smtClean="0">
                          <a:latin typeface="Times New Roman"/>
                          <a:ea typeface="Times New Roman"/>
                          <a:cs typeface="Times New Roman"/>
                        </a:rPr>
                        <a:t>Allyson </a:t>
                      </a:r>
                      <a:r>
                        <a:rPr lang="en-US" sz="1200" b="1" dirty="0">
                          <a:latin typeface="Times New Roman"/>
                          <a:ea typeface="Times New Roman"/>
                          <a:cs typeface="Times New Roman"/>
                        </a:rPr>
                        <a:t>Brown</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1990</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Tan Tan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Peter Minshall (Callaloo Co.)</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9"/>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1995</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Joy to the World</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Peter Minshall (Callaloo Co.)</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10"/>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T w="12700" cap="flat" cmpd="sng" algn="ctr">
                      <a:solidFill>
                        <a:schemeClr val="tx1"/>
                      </a:solidFill>
                      <a:prstDash val="solid"/>
                      <a:round/>
                      <a:headEnd type="none" w="med" len="med"/>
                      <a:tailEnd type="none" w="med" len="med"/>
                    </a:lnT>
                    <a:lnBlToTr w="12700" cap="flat" cmpd="sng" algn="ctr">
                      <a:solidFill>
                        <a:schemeClr val="tx1"/>
                      </a:solidFill>
                      <a:prstDash val="solid"/>
                      <a:round/>
                      <a:headEnd type="none" w="med" len="med"/>
                      <a:tailEnd type="none" w="med" len="med"/>
                    </a:lnBlToTr>
                  </a:tcPr>
                </a:tc>
                <a:tc rowSpan="2">
                  <a:txBody>
                    <a:bodyPr/>
                    <a:lstStyle/>
                    <a:p>
                      <a:pPr marL="0" marR="0" algn="ctr">
                        <a:lnSpc>
                          <a:spcPct val="115000"/>
                        </a:lnSpc>
                        <a:spcBef>
                          <a:spcPts val="0"/>
                        </a:spcBef>
                        <a:spcAft>
                          <a:spcPts val="0"/>
                        </a:spcAft>
                      </a:pPr>
                      <a:endParaRPr lang="en-US" sz="1200" b="1" dirty="0" smtClean="0">
                        <a:latin typeface="Times New Roman"/>
                        <a:ea typeface="Times New Roman"/>
                        <a:cs typeface="Times New Roman"/>
                      </a:endParaRPr>
                    </a:p>
                    <a:p>
                      <a:pPr marL="0" marR="0" algn="ctr">
                        <a:lnSpc>
                          <a:spcPct val="115000"/>
                        </a:lnSpc>
                        <a:spcBef>
                          <a:spcPts val="0"/>
                        </a:spcBef>
                        <a:spcAft>
                          <a:spcPts val="0"/>
                        </a:spcAft>
                      </a:pPr>
                      <a:r>
                        <a:rPr lang="en-US" sz="1200" b="1" dirty="0" smtClean="0">
                          <a:latin typeface="Times New Roman"/>
                          <a:ea typeface="Times New Roman"/>
                          <a:cs typeface="Times New Roman"/>
                        </a:rPr>
                        <a:t>Kay </a:t>
                      </a:r>
                      <a:r>
                        <a:rPr lang="en-US" sz="1200" b="1" dirty="0">
                          <a:latin typeface="Times New Roman"/>
                          <a:ea typeface="Times New Roman"/>
                          <a:cs typeface="Times New Roman"/>
                        </a:rPr>
                        <a:t>Christopher</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1963</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High Priestess of Etruria</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Edmond Hart (Harts Carnival)</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11"/>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1966</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Queen of the Playing Cards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Edmond Hart (Harts Carnival)</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12"/>
                  </a:ext>
                </a:extLst>
              </a:tr>
            </a:tbl>
          </a:graphicData>
        </a:graphic>
      </p:graphicFrame>
      <p:sp>
        <p:nvSpPr>
          <p:cNvPr id="7" name="Title 6"/>
          <p:cNvSpPr>
            <a:spLocks noGrp="1"/>
          </p:cNvSpPr>
          <p:nvPr>
            <p:ph type="title"/>
          </p:nvPr>
        </p:nvSpPr>
        <p:spPr>
          <a:xfrm>
            <a:off x="762000" y="152400"/>
            <a:ext cx="7924800" cy="563562"/>
          </a:xfrm>
        </p:spPr>
        <p:txBody>
          <a:bodyPr>
            <a:normAutofit fontScale="90000"/>
          </a:bodyPr>
          <a:lstStyle/>
          <a:p>
            <a:r>
              <a:rPr lang="en-US" dirty="0" smtClean="0">
                <a:latin typeface="Bauhaus 93" pitchFamily="82" charset="0"/>
              </a:rPr>
              <a:t>Carnival Queens - Hall of Fame</a:t>
            </a:r>
            <a:endParaRPr lang="en-US" dirty="0">
              <a:latin typeface="Bauhaus 93" pitchFamily="82" charset="0"/>
            </a:endParaRPr>
          </a:p>
        </p:txBody>
      </p:sp>
    </p:spTree>
  </p:cSld>
  <p:clrMapOvr>
    <a:masterClrMapping/>
  </p:clrMapOvr>
  <p:transition>
    <p:cover dir="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carnival background images"/>
          <p:cNvPicPr>
            <a:picLocks noChangeAspect="1" noChangeArrowheads="1"/>
          </p:cNvPicPr>
          <p:nvPr/>
        </p:nvPicPr>
        <p:blipFill>
          <a:blip r:embed="rId2" cstate="print"/>
          <a:srcRect/>
          <a:stretch>
            <a:fillRect/>
          </a:stretch>
        </p:blipFill>
        <p:spPr bwMode="auto">
          <a:xfrm>
            <a:off x="-38100" y="9832"/>
            <a:ext cx="9144000" cy="6858000"/>
          </a:xfrm>
          <a:prstGeom prst="rect">
            <a:avLst/>
          </a:prstGeom>
          <a:noFill/>
        </p:spPr>
      </p:pic>
      <p:sp>
        <p:nvSpPr>
          <p:cNvPr id="2" name="Title 1"/>
          <p:cNvSpPr>
            <a:spLocks noGrp="1"/>
          </p:cNvSpPr>
          <p:nvPr>
            <p:ph type="title"/>
          </p:nvPr>
        </p:nvSpPr>
        <p:spPr>
          <a:xfrm>
            <a:off x="3810000" y="0"/>
            <a:ext cx="5181600" cy="609600"/>
          </a:xfrm>
        </p:spPr>
        <p:txBody>
          <a:bodyPr>
            <a:normAutofit fontScale="90000"/>
          </a:bodyPr>
          <a:lstStyle/>
          <a:p>
            <a:r>
              <a:rPr lang="en-US" b="1" dirty="0" smtClean="0"/>
              <a:t/>
            </a:r>
            <a:br>
              <a:rPr lang="en-US" b="1" dirty="0" smtClean="0"/>
            </a:br>
            <a:r>
              <a:rPr lang="en-US" dirty="0" smtClean="0">
                <a:latin typeface="Calibri" pitchFamily="34" charset="0"/>
                <a:ea typeface="Times New Roman" pitchFamily="18" charset="0"/>
                <a:cs typeface="Times New Roman" pitchFamily="18" charset="0"/>
              </a:rPr>
              <a:t> </a:t>
            </a:r>
            <a:r>
              <a:rPr lang="en-US" dirty="0" err="1" smtClean="0">
                <a:latin typeface="Bauhaus 93" pitchFamily="82" charset="0"/>
                <a:ea typeface="Times New Roman" pitchFamily="18" charset="0"/>
                <a:cs typeface="Times New Roman" pitchFamily="18" charset="0"/>
              </a:rPr>
              <a:t>Dimanche</a:t>
            </a:r>
            <a:r>
              <a:rPr lang="en-US" dirty="0" smtClean="0">
                <a:latin typeface="Bauhaus 93" pitchFamily="82" charset="0"/>
                <a:ea typeface="Times New Roman" pitchFamily="18" charset="0"/>
                <a:cs typeface="Times New Roman" pitchFamily="18" charset="0"/>
              </a:rPr>
              <a:t> </a:t>
            </a:r>
            <a:r>
              <a:rPr lang="en-US" dirty="0" smtClean="0">
                <a:latin typeface="Bauhaus 93" pitchFamily="82" charset="0"/>
                <a:ea typeface="Times New Roman" pitchFamily="18" charset="0"/>
                <a:cs typeface="Times New Roman" pitchFamily="18" charset="0"/>
              </a:rPr>
              <a:t>Gras </a:t>
            </a:r>
            <a:r>
              <a:rPr lang="en-US" dirty="0" smtClean="0"/>
              <a:t/>
            </a:r>
            <a:br>
              <a:rPr lang="en-US" dirty="0" smtClean="0"/>
            </a:br>
            <a:endParaRPr lang="en-US" dirty="0"/>
          </a:p>
        </p:txBody>
      </p:sp>
      <p:sp>
        <p:nvSpPr>
          <p:cNvPr id="3" name="Rectangle 2"/>
          <p:cNvSpPr/>
          <p:nvPr/>
        </p:nvSpPr>
        <p:spPr>
          <a:xfrm>
            <a:off x="152400" y="762000"/>
            <a:ext cx="8763000" cy="830997"/>
          </a:xfrm>
          <a:prstGeom prst="rect">
            <a:avLst/>
          </a:prstGeom>
        </p:spPr>
        <p:txBody>
          <a:bodyPr wrap="square">
            <a:spAutoFit/>
          </a:bodyPr>
          <a:lstStyle/>
          <a:p>
            <a:pPr fontAlgn="base"/>
            <a:r>
              <a:rPr lang="en-US" dirty="0" smtClean="0"/>
              <a:t/>
            </a:r>
            <a:br>
              <a:rPr lang="en-US" dirty="0" smtClean="0"/>
            </a:br>
            <a:endParaRPr lang="en-US" dirty="0" smtClean="0"/>
          </a:p>
          <a:p>
            <a:pPr fontAlgn="base"/>
            <a:r>
              <a:rPr lang="en-US" sz="1200" dirty="0" smtClean="0"/>
              <a:t>				</a:t>
            </a:r>
            <a:endParaRPr lang="en-US" sz="1200" dirty="0"/>
          </a:p>
        </p:txBody>
      </p:sp>
      <p:sp>
        <p:nvSpPr>
          <p:cNvPr id="37889" name="Rectangle 1"/>
          <p:cNvSpPr>
            <a:spLocks noChangeArrowheads="1"/>
          </p:cNvSpPr>
          <p:nvPr/>
        </p:nvSpPr>
        <p:spPr bwMode="auto">
          <a:xfrm>
            <a:off x="3827206" y="669978"/>
            <a:ext cx="47244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1200" b="1" dirty="0" err="1" smtClean="0"/>
              <a:t>Dimanche</a:t>
            </a:r>
            <a:r>
              <a:rPr lang="en-US" sz="1200" b="1" dirty="0" smtClean="0"/>
              <a:t> </a:t>
            </a:r>
            <a:r>
              <a:rPr lang="en-US" sz="1200" b="1" dirty="0"/>
              <a:t>Gras</a:t>
            </a:r>
            <a:r>
              <a:rPr lang="en-US" sz="1200" dirty="0"/>
              <a:t> is French for Great Sunday and is the title of the main carnival </a:t>
            </a:r>
            <a:r>
              <a:rPr lang="en-US" sz="1200" dirty="0" smtClean="0"/>
              <a:t>event. </a:t>
            </a:r>
          </a:p>
          <a:p>
            <a:pPr fontAlgn="base">
              <a:spcBef>
                <a:spcPct val="0"/>
              </a:spcBef>
              <a:spcAft>
                <a:spcPct val="0"/>
              </a:spcAft>
            </a:pPr>
            <a:endParaRPr lang="en-US" sz="1200" dirty="0"/>
          </a:p>
          <a:p>
            <a:pPr fontAlgn="base">
              <a:spcBef>
                <a:spcPct val="0"/>
              </a:spcBef>
              <a:spcAft>
                <a:spcPct val="0"/>
              </a:spcAft>
            </a:pPr>
            <a:r>
              <a:rPr lang="en-US" sz="1200" dirty="0" smtClean="0"/>
              <a:t>The </a:t>
            </a:r>
            <a:r>
              <a:rPr lang="en-US" sz="1200" dirty="0" err="1"/>
              <a:t>Dimanche</a:t>
            </a:r>
            <a:r>
              <a:rPr lang="en-US" sz="1200" dirty="0"/>
              <a:t> Gras Show was inaugurated in 1948 as a vignette in the Carnival Queen Show. It was celebrated on Carnival Sunday night under the auspices of the Carnival Committee and continues to be the premier Pre-Carnival celebration. </a:t>
            </a:r>
            <a:endParaRPr lang="en-US" sz="1200" dirty="0" smtClean="0"/>
          </a:p>
          <a:p>
            <a:pPr fontAlgn="base">
              <a:spcBef>
                <a:spcPct val="0"/>
              </a:spcBef>
              <a:spcAft>
                <a:spcPct val="0"/>
              </a:spcAft>
            </a:pPr>
            <a:endParaRPr lang="en-US" sz="1200" dirty="0"/>
          </a:p>
          <a:p>
            <a:pPr fontAlgn="base">
              <a:spcBef>
                <a:spcPct val="0"/>
              </a:spcBef>
              <a:spcAft>
                <a:spcPct val="0"/>
              </a:spcAft>
            </a:pPr>
            <a:r>
              <a:rPr lang="en-US" sz="1200" dirty="0" smtClean="0"/>
              <a:t>Although </a:t>
            </a:r>
            <a:r>
              <a:rPr lang="en-US" sz="1200" dirty="0"/>
              <a:t>it has undergone several changes it is still seen as an attempt to create a ” valid theatrical experience out of the mass of Carnival material” (Hill).</a:t>
            </a:r>
            <a:endParaRPr lang="en-US" sz="1200" dirty="0">
              <a:cs typeface="Times New Roman" pitchFamily="18" charset="0"/>
            </a:endParaRPr>
          </a:p>
          <a:p>
            <a:pPr lvl="0" fontAlgn="base">
              <a:spcBef>
                <a:spcPct val="0"/>
              </a:spcBef>
              <a:spcAft>
                <a:spcPct val="0"/>
              </a:spcAft>
            </a:pPr>
            <a:endParaRPr lang="en-US" sz="1200" dirty="0"/>
          </a:p>
          <a:p>
            <a:pPr lvl="0" fontAlgn="base">
              <a:spcBef>
                <a:spcPct val="0"/>
              </a:spcBef>
              <a:spcAft>
                <a:spcPct val="0"/>
              </a:spcAft>
            </a:pPr>
            <a:r>
              <a:rPr lang="en-US" sz="1200" dirty="0"/>
              <a:t>A</a:t>
            </a:r>
            <a:r>
              <a:rPr lang="en-US" sz="1200" dirty="0">
                <a:ea typeface="Times New Roman" pitchFamily="18" charset="0"/>
                <a:cs typeface="Times New Roman" pitchFamily="18" charset="0"/>
              </a:rPr>
              <a:t> </a:t>
            </a:r>
            <a:r>
              <a:rPr lang="en-US" sz="1200" dirty="0"/>
              <a:t>massive cultural show and </a:t>
            </a:r>
            <a:r>
              <a:rPr lang="en-US" sz="1200" dirty="0">
                <a:ea typeface="Times New Roman" pitchFamily="18" charset="0"/>
                <a:cs typeface="Times New Roman" pitchFamily="18" charset="0"/>
              </a:rPr>
              <a:t>competition </a:t>
            </a:r>
            <a:r>
              <a:rPr lang="en-US" sz="1200" dirty="0" smtClean="0">
                <a:ea typeface="Times New Roman" pitchFamily="18" charset="0"/>
                <a:cs typeface="Times New Roman" pitchFamily="18" charset="0"/>
              </a:rPr>
              <a:t>is </a:t>
            </a:r>
            <a:r>
              <a:rPr lang="en-US" sz="1200" dirty="0">
                <a:ea typeface="Times New Roman" pitchFamily="18" charset="0"/>
                <a:cs typeface="Times New Roman" pitchFamily="18" charset="0"/>
              </a:rPr>
              <a:t>usually held in the Queen's Park Savannah </a:t>
            </a:r>
            <a:r>
              <a:rPr lang="en-US" sz="1200" dirty="0" smtClean="0"/>
              <a:t>these competitions include: </a:t>
            </a:r>
            <a:r>
              <a:rPr lang="en-US" sz="1200" dirty="0"/>
              <a:t>Calypso singers battle for the title of Calypso Monarch against the defending title holder from the previous </a:t>
            </a:r>
            <a:r>
              <a:rPr lang="en-US" sz="1200" dirty="0" smtClean="0"/>
              <a:t>year, King </a:t>
            </a:r>
            <a:r>
              <a:rPr lang="en-US" sz="1200" dirty="0"/>
              <a:t>and Queen of the Bands </a:t>
            </a:r>
            <a:r>
              <a:rPr lang="en-US" sz="1200" dirty="0" smtClean="0"/>
              <a:t>portray beautiful costumes.</a:t>
            </a:r>
            <a:r>
              <a:rPr kumimoji="0" lang="en-US" sz="1200" b="0"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en-US" sz="12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dirty="0" smtClean="0">
              <a:ea typeface="Times New Roman" pitchFamily="18" charset="0"/>
              <a:cs typeface="Times New Roman" pitchFamily="18" charset="0"/>
            </a:endParaRPr>
          </a:p>
          <a:p>
            <a:r>
              <a:rPr lang="en-US" sz="1200" dirty="0" smtClean="0">
                <a:latin typeface="Calibri" pitchFamily="34" charset="0"/>
                <a:ea typeface="Times New Roman" pitchFamily="18" charset="0"/>
                <a:cs typeface="Arial" pitchFamily="34" charset="0"/>
              </a:rPr>
              <a:t>Carnival </a:t>
            </a:r>
            <a:r>
              <a:rPr lang="en-US" sz="1200" dirty="0">
                <a:latin typeface="Calibri" pitchFamily="34" charset="0"/>
                <a:ea typeface="Times New Roman" pitchFamily="18" charset="0"/>
                <a:cs typeface="Arial" pitchFamily="34" charset="0"/>
              </a:rPr>
              <a:t>is a beautiful and spectacular scene which happens only once a year, come, see, dance and enjoy yourselves.</a:t>
            </a:r>
            <a:endParaRPr lang="en-US" sz="1200" dirty="0">
              <a:latin typeface="Arial" pitchFamily="34" charset="0"/>
              <a:cs typeface="Arial" pitchFamily="34" charset="0"/>
            </a:endParaRPr>
          </a:p>
          <a:p>
            <a:endParaRPr lang="en-US" sz="1200"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7" name="TextBox 6"/>
          <p:cNvSpPr txBox="1"/>
          <p:nvPr/>
        </p:nvSpPr>
        <p:spPr>
          <a:xfrm>
            <a:off x="1828800" y="4267200"/>
            <a:ext cx="6934200" cy="830997"/>
          </a:xfrm>
          <a:prstGeom prst="rect">
            <a:avLst/>
          </a:prstGeom>
          <a:noFill/>
        </p:spPr>
        <p:txBody>
          <a:bodyPr wrap="square" rtlCol="0">
            <a:spAutoFit/>
          </a:bodyPr>
          <a:lstStyle/>
          <a:p>
            <a:pPr lvl="0"/>
            <a:endParaRPr lang="en-US" sz="1200" dirty="0" smtClean="0">
              <a:latin typeface="Calibri" pitchFamily="34" charset="0"/>
              <a:ea typeface="Times New Roman" pitchFamily="18" charset="0"/>
              <a:cs typeface="Arial" pitchFamily="34" charset="0"/>
            </a:endParaRPr>
          </a:p>
          <a:p>
            <a:pPr lvl="0"/>
            <a:endParaRPr lang="en-US" sz="1200" dirty="0" smtClean="0">
              <a:latin typeface="Calibri" pitchFamily="34" charset="0"/>
              <a:ea typeface="Times New Roman" pitchFamily="18" charset="0"/>
              <a:cs typeface="Arial" pitchFamily="34" charset="0"/>
            </a:endParaRPr>
          </a:p>
          <a:p>
            <a:pPr lvl="0"/>
            <a:endParaRPr lang="en-US" sz="1200" dirty="0" smtClean="0">
              <a:latin typeface="Arial" pitchFamily="34" charset="0"/>
              <a:ea typeface="Times New Roman" pitchFamily="18" charset="0"/>
              <a:cs typeface="Arial" pitchFamily="34" charset="0"/>
            </a:endParaRPr>
          </a:p>
          <a:p>
            <a:endParaRPr lang="en-US" sz="1200" dirty="0"/>
          </a:p>
        </p:txBody>
      </p:sp>
    </p:spTree>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carnival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54"/>
            <a:ext cx="9144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latin typeface="Bauhaus 93" panose="04030905020B02020C02" pitchFamily="82" charset="0"/>
              </a:rPr>
              <a:t>Alana Ward</a:t>
            </a:r>
          </a:p>
        </p:txBody>
      </p:sp>
      <p:sp>
        <p:nvSpPr>
          <p:cNvPr id="3" name="Content Placeholder 2"/>
          <p:cNvSpPr>
            <a:spLocks noGrp="1"/>
          </p:cNvSpPr>
          <p:nvPr>
            <p:ph sz="half" idx="1"/>
          </p:nvPr>
        </p:nvSpPr>
        <p:spPr/>
        <p:txBody>
          <a:bodyPr>
            <a:normAutofit fontScale="92500" lnSpcReduction="10000"/>
          </a:bodyPr>
          <a:lstStyle/>
          <a:p>
            <a:endParaRPr lang="en-US" dirty="0"/>
          </a:p>
        </p:txBody>
      </p:sp>
      <p:sp>
        <p:nvSpPr>
          <p:cNvPr id="4" name="Content Placeholder 3"/>
          <p:cNvSpPr>
            <a:spLocks noGrp="1"/>
          </p:cNvSpPr>
          <p:nvPr>
            <p:ph sz="half" idx="2"/>
          </p:nvPr>
        </p:nvSpPr>
        <p:spPr>
          <a:xfrm>
            <a:off x="4648200" y="1600200"/>
            <a:ext cx="4038600" cy="4953000"/>
          </a:xfrm>
        </p:spPr>
        <p:txBody>
          <a:bodyPr>
            <a:normAutofit fontScale="92500" lnSpcReduction="10000"/>
          </a:bodyPr>
          <a:lstStyle/>
          <a:p>
            <a:pPr marL="0" indent="0" algn="ctr">
              <a:buNone/>
            </a:pPr>
            <a:r>
              <a:rPr lang="en-US" dirty="0"/>
              <a:t>Alana Ward, </a:t>
            </a:r>
            <a:r>
              <a:rPr lang="en-US" dirty="0" smtClean="0"/>
              <a:t>has </a:t>
            </a:r>
            <a:r>
              <a:rPr lang="en-US" dirty="0"/>
              <a:t>won four </a:t>
            </a:r>
            <a:r>
              <a:rPr lang="en-US" dirty="0" smtClean="0"/>
              <a:t>(</a:t>
            </a:r>
            <a:r>
              <a:rPr lang="en-US" dirty="0" smtClean="0"/>
              <a:t>4</a:t>
            </a:r>
            <a:r>
              <a:rPr lang="en-US" sz="3200" dirty="0" smtClean="0"/>
              <a:t>)</a:t>
            </a:r>
            <a:r>
              <a:rPr lang="en-US" sz="3000" dirty="0" smtClean="0">
                <a:solidFill>
                  <a:srgbClr val="002060"/>
                </a:solidFill>
                <a:latin typeface="Monotype Corsiva" panose="03010101010201010101" pitchFamily="66" charset="0"/>
              </a:rPr>
              <a:t>“</a:t>
            </a:r>
            <a:r>
              <a:rPr lang="en-US" sz="3000" b="1" dirty="0" smtClean="0">
                <a:solidFill>
                  <a:srgbClr val="002060"/>
                </a:solidFill>
                <a:latin typeface="Monotype Corsiva" panose="03010101010201010101" pitchFamily="66" charset="0"/>
              </a:rPr>
              <a:t>Queen </a:t>
            </a:r>
            <a:r>
              <a:rPr lang="en-US" sz="3000" b="1" dirty="0">
                <a:solidFill>
                  <a:srgbClr val="002060"/>
                </a:solidFill>
                <a:latin typeface="Monotype Corsiva" panose="03010101010201010101" pitchFamily="66" charset="0"/>
              </a:rPr>
              <a:t>of </a:t>
            </a:r>
            <a:r>
              <a:rPr lang="en-US" sz="3000" b="1" dirty="0" smtClean="0">
                <a:solidFill>
                  <a:srgbClr val="002060"/>
                </a:solidFill>
                <a:latin typeface="Monotype Corsiva" panose="03010101010201010101" pitchFamily="66" charset="0"/>
              </a:rPr>
              <a:t>Carnival” </a:t>
            </a:r>
            <a:r>
              <a:rPr lang="en-US" dirty="0" smtClean="0"/>
              <a:t>titles.</a:t>
            </a:r>
          </a:p>
          <a:p>
            <a:pPr marL="0" indent="0" algn="ctr">
              <a:buNone/>
            </a:pPr>
            <a:endParaRPr lang="en-US" dirty="0"/>
          </a:p>
          <a:p>
            <a:pPr marL="0" indent="0" algn="ctr">
              <a:buNone/>
            </a:pPr>
            <a:r>
              <a:rPr lang="en-US" b="1" dirty="0" smtClean="0">
                <a:solidFill>
                  <a:srgbClr val="002060"/>
                </a:solidFill>
                <a:latin typeface="Monotype Corsiva" panose="03010101010201010101" pitchFamily="66" charset="0"/>
              </a:rPr>
              <a:t>2001 - Barbarossa </a:t>
            </a:r>
          </a:p>
          <a:p>
            <a:pPr marL="0" indent="0" algn="ctr">
              <a:buNone/>
            </a:pPr>
            <a:r>
              <a:rPr lang="en-US" b="1" dirty="0">
                <a:solidFill>
                  <a:srgbClr val="002060"/>
                </a:solidFill>
                <a:latin typeface="Monotype Corsiva" panose="03010101010201010101" pitchFamily="66" charset="0"/>
              </a:rPr>
              <a:t>2002 - </a:t>
            </a:r>
            <a:r>
              <a:rPr lang="en-US" b="1" dirty="0" smtClean="0">
                <a:solidFill>
                  <a:srgbClr val="002060"/>
                </a:solidFill>
                <a:latin typeface="Monotype Corsiva" panose="03010101010201010101" pitchFamily="66" charset="0"/>
              </a:rPr>
              <a:t>Legends </a:t>
            </a:r>
            <a:r>
              <a:rPr lang="en-US" b="1" dirty="0">
                <a:solidFill>
                  <a:srgbClr val="002060"/>
                </a:solidFill>
                <a:latin typeface="Monotype Corsiva" panose="03010101010201010101" pitchFamily="66" charset="0"/>
              </a:rPr>
              <a:t>Mas Band</a:t>
            </a:r>
          </a:p>
          <a:p>
            <a:pPr marL="0" indent="0" algn="ctr">
              <a:buNone/>
            </a:pPr>
            <a:r>
              <a:rPr lang="en-US" b="1" dirty="0" smtClean="0">
                <a:solidFill>
                  <a:srgbClr val="002060"/>
                </a:solidFill>
                <a:latin typeface="Monotype Corsiva" panose="03010101010201010101" pitchFamily="66" charset="0"/>
              </a:rPr>
              <a:t>2003 </a:t>
            </a:r>
            <a:r>
              <a:rPr lang="en-US" b="1" dirty="0">
                <a:solidFill>
                  <a:srgbClr val="002060"/>
                </a:solidFill>
                <a:latin typeface="Monotype Corsiva" panose="03010101010201010101" pitchFamily="66" charset="0"/>
              </a:rPr>
              <a:t>- </a:t>
            </a:r>
            <a:r>
              <a:rPr lang="en-US" b="1" dirty="0" smtClean="0">
                <a:solidFill>
                  <a:srgbClr val="002060"/>
                </a:solidFill>
                <a:latin typeface="Monotype Corsiva" panose="03010101010201010101" pitchFamily="66" charset="0"/>
              </a:rPr>
              <a:t>Legends </a:t>
            </a:r>
            <a:r>
              <a:rPr lang="en-US" b="1" dirty="0">
                <a:solidFill>
                  <a:srgbClr val="002060"/>
                </a:solidFill>
                <a:latin typeface="Monotype Corsiva" panose="03010101010201010101" pitchFamily="66" charset="0"/>
              </a:rPr>
              <a:t>Mas Band</a:t>
            </a:r>
          </a:p>
          <a:p>
            <a:pPr marL="0" indent="0" algn="ctr">
              <a:buNone/>
            </a:pPr>
            <a:r>
              <a:rPr lang="en-US" b="1" dirty="0" smtClean="0">
                <a:solidFill>
                  <a:srgbClr val="002060"/>
                </a:solidFill>
                <a:latin typeface="Monotype Corsiva" panose="03010101010201010101" pitchFamily="66" charset="0"/>
              </a:rPr>
              <a:t>2004 </a:t>
            </a:r>
            <a:r>
              <a:rPr lang="en-US" b="1" dirty="0">
                <a:solidFill>
                  <a:srgbClr val="002060"/>
                </a:solidFill>
                <a:latin typeface="Monotype Corsiva" panose="03010101010201010101" pitchFamily="66" charset="0"/>
              </a:rPr>
              <a:t>- </a:t>
            </a:r>
            <a:r>
              <a:rPr lang="en-US" b="1" dirty="0" smtClean="0">
                <a:solidFill>
                  <a:srgbClr val="002060"/>
                </a:solidFill>
                <a:latin typeface="Monotype Corsiva" panose="03010101010201010101" pitchFamily="66" charset="0"/>
              </a:rPr>
              <a:t>Legends </a:t>
            </a:r>
            <a:r>
              <a:rPr lang="en-US" b="1" dirty="0">
                <a:solidFill>
                  <a:srgbClr val="002060"/>
                </a:solidFill>
                <a:latin typeface="Monotype Corsiva" panose="03010101010201010101" pitchFamily="66" charset="0"/>
              </a:rPr>
              <a:t>Mas </a:t>
            </a:r>
            <a:r>
              <a:rPr lang="en-US" b="1" dirty="0" smtClean="0">
                <a:solidFill>
                  <a:srgbClr val="002060"/>
                </a:solidFill>
                <a:latin typeface="Monotype Corsiva" panose="03010101010201010101" pitchFamily="66" charset="0"/>
              </a:rPr>
              <a:t>Band</a:t>
            </a:r>
            <a:endParaRPr lang="en-US" b="1" dirty="0" smtClean="0">
              <a:solidFill>
                <a:srgbClr val="002060"/>
              </a:solidFill>
              <a:latin typeface="Monotype Corsiva" panose="03010101010201010101" pitchFamily="66" charset="0"/>
            </a:endParaRPr>
          </a:p>
          <a:p>
            <a:pPr marL="0" indent="0" algn="ctr">
              <a:buNone/>
            </a:pPr>
            <a:endParaRPr lang="en-US" dirty="0"/>
          </a:p>
          <a:p>
            <a:pPr marL="0" indent="0" algn="ctr">
              <a:buNone/>
            </a:pPr>
            <a:r>
              <a:rPr lang="en-US" dirty="0" smtClean="0"/>
              <a:t>She </a:t>
            </a:r>
            <a:r>
              <a:rPr lang="en-US" dirty="0"/>
              <a:t>is tied with </a:t>
            </a:r>
            <a:r>
              <a:rPr lang="en-US" dirty="0" err="1"/>
              <a:t>D’Midas</a:t>
            </a:r>
            <a:r>
              <a:rPr lang="en-US" dirty="0"/>
              <a:t> Associates’ </a:t>
            </a:r>
            <a:r>
              <a:rPr lang="en-US" dirty="0" err="1"/>
              <a:t>Anra</a:t>
            </a:r>
            <a:r>
              <a:rPr lang="en-US" dirty="0"/>
              <a:t> Babb who first won the title in </a:t>
            </a:r>
            <a:r>
              <a:rPr lang="en-US" dirty="0" smtClean="0"/>
              <a:t>1985</a:t>
            </a:r>
            <a:r>
              <a:rPr lang="en-US" dirty="0"/>
              <a:t>.</a:t>
            </a:r>
          </a:p>
        </p:txBody>
      </p:sp>
      <p:pic>
        <p:nvPicPr>
          <p:cNvPr id="2050" name="Picture 2" descr="No photo description avail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17638"/>
            <a:ext cx="4038600" cy="5189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886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838200"/>
          <a:ext cx="8153401" cy="5843367"/>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2743201">
                  <a:extLst>
                    <a:ext uri="{9D8B030D-6E8A-4147-A177-3AD203B41FA5}">
                      <a16:colId xmlns:a16="http://schemas.microsoft.com/office/drawing/2014/main" val="20004"/>
                    </a:ext>
                  </a:extLst>
                </a:gridCol>
              </a:tblGrid>
              <a:tr h="644298">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a:t>
                      </a:r>
                      <a:r>
                        <a:rPr lang="en-US" sz="1200" b="1" dirty="0" smtClean="0">
                          <a:latin typeface="Times New Roman"/>
                          <a:ea typeface="Times New Roman"/>
                          <a:cs typeface="Times New Roman"/>
                        </a:rPr>
                        <a:t>Queen </a:t>
                      </a:r>
                      <a:r>
                        <a:rPr lang="en-US" sz="1200" b="1" dirty="0">
                          <a:latin typeface="Times New Roman"/>
                          <a:ea typeface="Times New Roman"/>
                          <a:cs typeface="Times New Roman"/>
                        </a:rPr>
                        <a:t>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Carnival Queen</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Year</a:t>
                      </a:r>
                      <a:endParaRPr lang="en-US" sz="110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Portrayal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62621">
                <a:tc rowSpan="14">
                  <a:txBody>
                    <a:bodyPr/>
                    <a:lstStyle/>
                    <a:p>
                      <a:pPr marL="0" marR="0" algn="ctr">
                        <a:lnSpc>
                          <a:spcPct val="115000"/>
                        </a:lnSpc>
                        <a:spcBef>
                          <a:spcPts val="0"/>
                        </a:spcBef>
                        <a:spcAft>
                          <a:spcPts val="0"/>
                        </a:spcAft>
                      </a:pPr>
                      <a:r>
                        <a:rPr lang="en-US" sz="1050" b="1" dirty="0" smtClean="0">
                          <a:latin typeface="Times New Roman"/>
                          <a:ea typeface="Calibri"/>
                          <a:cs typeface="Times New Roman"/>
                        </a:rPr>
                        <a:t>2</a:t>
                      </a: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p>
                      <a:pPr marL="0" marR="0" algn="ctr">
                        <a:lnSpc>
                          <a:spcPct val="115000"/>
                        </a:lnSpc>
                        <a:spcBef>
                          <a:spcPts val="0"/>
                        </a:spcBef>
                        <a:spcAft>
                          <a:spcPts val="0"/>
                        </a:spcAft>
                      </a:pPr>
                      <a:endParaRPr lang="en-US" sz="105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050" b="1" dirty="0">
                          <a:latin typeface="Times New Roman"/>
                          <a:ea typeface="Times New Roman"/>
                          <a:cs typeface="Times New Roman"/>
                        </a:rPr>
                        <a:t>Joan Greene</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1970</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The Plumed Serpent Goddess of Tuloc</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George Bailey (George Bailey &amp;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1"/>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1971</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Spirit of a Kenyan Effigy</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Albert Bailey (Albert Bailey &amp;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2"/>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Pamela Gordon</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2005</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Fly High, Pretty Butterfly</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Legacy (Mike 'Big Mike' Anotine)</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3"/>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2006</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The Winged Jewel of the Forest</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Dawad Philip (We People International)</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4"/>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T w="12700" cap="flat" cmpd="sng" algn="ctr">
                      <a:solidFill>
                        <a:schemeClr val="tx1"/>
                      </a:solidFill>
                      <a:prstDash val="solid"/>
                      <a:round/>
                      <a:headEnd type="none" w="med" len="med"/>
                      <a:tailEnd type="none" w="med" len="med"/>
                    </a:lnT>
                    <a:lnBlToTr w="12700" cap="flat" cmpd="sng" algn="ctr">
                      <a:solidFill>
                        <a:schemeClr val="tx1"/>
                      </a:solidFill>
                      <a:prstDash val="solid"/>
                      <a:round/>
                      <a:headEnd type="none" w="med" len="med"/>
                      <a:tailEnd type="none" w="med" len="med"/>
                    </a:lnBlToTr>
                  </a:tcPr>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Tessa John</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1977</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Tiffany's Treasure</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Raoul Garib (Raoul Garib Associates)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5"/>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1994</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Light of the World</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Stephen Lee Heung (Stephen Lee Heung &amp; Assoicates)</a:t>
                      </a:r>
                      <a:endParaRPr lang="en-US" sz="1050">
                        <a:latin typeface="Calibri"/>
                        <a:ea typeface="Calibri"/>
                        <a:cs typeface="Times New Roman"/>
                      </a:endParaRPr>
                    </a:p>
                  </a:txBody>
                  <a:tcPr marL="9525" marR="9525" marT="9525" marB="9525"/>
                </a:tc>
                <a:extLst>
                  <a:ext uri="{0D108BD9-81ED-4DB2-BD59-A6C34878D82A}">
                    <a16:rowId xmlns:a16="http://schemas.microsoft.com/office/drawing/2014/main" val="10006"/>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Elsie Lee Heung</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1968</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Honey of the </a:t>
                      </a:r>
                      <a:r>
                        <a:rPr lang="en-US" sz="1050" b="1" dirty="0" err="1">
                          <a:latin typeface="Times New Roman"/>
                          <a:ea typeface="Times New Roman"/>
                          <a:cs typeface="Times New Roman"/>
                        </a:rPr>
                        <a:t>Polynesiands</a:t>
                      </a:r>
                      <a:endParaRPr lang="en-US" sz="105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&amp; </a:t>
                      </a:r>
                      <a:r>
                        <a:rPr lang="en-US" sz="1050" b="1" dirty="0" smtClean="0">
                          <a:latin typeface="Times New Roman"/>
                          <a:ea typeface="Times New Roman"/>
                          <a:cs typeface="Times New Roman"/>
                        </a:rPr>
                        <a:t>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7"/>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lnT w="12700" cap="flat" cmpd="sng" algn="ctr">
                      <a:solidFill>
                        <a:schemeClr val="tx1"/>
                      </a:solidFill>
                      <a:prstDash val="solid"/>
                      <a:round/>
                      <a:headEnd type="none" w="med" len="med"/>
                      <a:tailEnd type="none" w="med" len="med"/>
                    </a:lnT>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1983</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Diana, Goddess of the Hunt</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&amp; </a:t>
                      </a:r>
                      <a:r>
                        <a:rPr lang="en-US" sz="1050" b="1" dirty="0" smtClean="0">
                          <a:latin typeface="Times New Roman"/>
                          <a:ea typeface="Times New Roman"/>
                          <a:cs typeface="Times New Roman"/>
                        </a:rPr>
                        <a:t>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8"/>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Johanne Lassalle-Suares</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1969</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City Beneath the Sea</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&amp; </a:t>
                      </a:r>
                      <a:r>
                        <a:rPr lang="en-US" sz="1050" b="1" dirty="0" smtClean="0">
                          <a:latin typeface="Times New Roman"/>
                          <a:ea typeface="Times New Roman"/>
                          <a:cs typeface="Times New Roman"/>
                        </a:rPr>
                        <a:t>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09"/>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1972</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Snow Maiden</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Stephen Lee Heung (Stephen Lee Heung &amp; </a:t>
                      </a:r>
                      <a:r>
                        <a:rPr lang="en-US" sz="1050" b="1" dirty="0" smtClean="0">
                          <a:latin typeface="Times New Roman"/>
                          <a:ea typeface="Times New Roman"/>
                          <a:cs typeface="Times New Roman"/>
                        </a:rPr>
                        <a:t>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0"/>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Roxanne Omalo-Sheera</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2018</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Lilith – Mistress Of The Eternally Damned</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Antourage</a:t>
                      </a:r>
                      <a:r>
                        <a:rPr lang="en-US" sz="1050" b="1" dirty="0">
                          <a:latin typeface="Times New Roman"/>
                          <a:ea typeface="Times New Roman"/>
                          <a:cs typeface="Times New Roman"/>
                        </a:rPr>
                        <a:t> Productions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1"/>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2020</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Mother Of Dragons-Keeper Of Light</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Antourage</a:t>
                      </a:r>
                      <a:r>
                        <a:rPr lang="en-US" sz="1050" b="1" dirty="0">
                          <a:latin typeface="Times New Roman"/>
                          <a:ea typeface="Times New Roman"/>
                          <a:cs typeface="Times New Roman"/>
                        </a:rPr>
                        <a:t> Productions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2"/>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rowSpan="2">
                  <a:txBody>
                    <a:bodyPr/>
                    <a:lstStyle/>
                    <a:p>
                      <a:pPr marL="0" marR="0" algn="ctr">
                        <a:lnSpc>
                          <a:spcPct val="115000"/>
                        </a:lnSpc>
                        <a:spcBef>
                          <a:spcPts val="0"/>
                        </a:spcBef>
                        <a:spcAft>
                          <a:spcPts val="0"/>
                        </a:spcAft>
                      </a:pPr>
                      <a:r>
                        <a:rPr lang="en-US" sz="1050" b="1">
                          <a:latin typeface="Times New Roman"/>
                          <a:ea typeface="Times New Roman"/>
                          <a:cs typeface="Times New Roman"/>
                        </a:rPr>
                        <a:t>Esther Theodore</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1959</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Empress Alexandria</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Clemey</a:t>
                      </a:r>
                      <a:r>
                        <a:rPr lang="en-US" sz="1050" b="1" dirty="0">
                          <a:latin typeface="Times New Roman"/>
                          <a:ea typeface="Times New Roman"/>
                          <a:cs typeface="Times New Roman"/>
                        </a:rPr>
                        <a:t> George (</a:t>
                      </a:r>
                      <a:r>
                        <a:rPr lang="en-US" sz="1050" b="1" dirty="0" err="1">
                          <a:latin typeface="Times New Roman"/>
                          <a:ea typeface="Times New Roman"/>
                          <a:cs typeface="Times New Roman"/>
                        </a:rPr>
                        <a:t>Clemey</a:t>
                      </a:r>
                      <a:r>
                        <a:rPr lang="en-US" sz="1050" b="1" dirty="0">
                          <a:latin typeface="Times New Roman"/>
                          <a:ea typeface="Times New Roman"/>
                          <a:cs typeface="Times New Roman"/>
                        </a:rPr>
                        <a:t> George &amp;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3"/>
                  </a:ext>
                </a:extLst>
              </a:tr>
              <a:tr h="362621">
                <a:tc vMerge="1">
                  <a:txBody>
                    <a:bodyPr/>
                    <a:lstStyle/>
                    <a:p>
                      <a:pPr marL="0" marR="0" algn="ctr">
                        <a:lnSpc>
                          <a:spcPct val="115000"/>
                        </a:lnSpc>
                        <a:spcBef>
                          <a:spcPts val="0"/>
                        </a:spcBef>
                        <a:spcAft>
                          <a:spcPts val="0"/>
                        </a:spcAft>
                      </a:pPr>
                      <a:endParaRPr lang="en-US" sz="1200" b="1" dirty="0" smtClean="0">
                        <a:latin typeface="Times New Roman"/>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1962</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a:latin typeface="Times New Roman"/>
                          <a:ea typeface="Times New Roman"/>
                          <a:cs typeface="Times New Roman"/>
                        </a:rPr>
                        <a:t>Cleopatra Mack Copeland</a:t>
                      </a:r>
                      <a:endParaRPr lang="en-US" sz="105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Clemey</a:t>
                      </a:r>
                      <a:r>
                        <a:rPr lang="en-US" sz="1050" b="1" dirty="0">
                          <a:latin typeface="Times New Roman"/>
                          <a:ea typeface="Times New Roman"/>
                          <a:cs typeface="Times New Roman"/>
                        </a:rPr>
                        <a:t> George (</a:t>
                      </a:r>
                      <a:r>
                        <a:rPr lang="en-US" sz="1050" b="1" dirty="0" err="1">
                          <a:latin typeface="Times New Roman"/>
                          <a:ea typeface="Times New Roman"/>
                          <a:cs typeface="Times New Roman"/>
                        </a:rPr>
                        <a:t>Clemey</a:t>
                      </a:r>
                      <a:r>
                        <a:rPr lang="en-US" sz="1050" b="1" dirty="0">
                          <a:latin typeface="Times New Roman"/>
                          <a:ea typeface="Times New Roman"/>
                          <a:cs typeface="Times New Roman"/>
                        </a:rPr>
                        <a:t> George &amp; Associates)</a:t>
                      </a:r>
                      <a:endParaRPr lang="en-US" sz="1050" dirty="0">
                        <a:latin typeface="Calibri"/>
                        <a:ea typeface="Calibri"/>
                        <a:cs typeface="Times New Roman"/>
                      </a:endParaRPr>
                    </a:p>
                  </a:txBody>
                  <a:tcPr marL="9525" marR="9525" marT="9525" marB="9525"/>
                </a:tc>
                <a:extLst>
                  <a:ext uri="{0D108BD9-81ED-4DB2-BD59-A6C34878D82A}">
                    <a16:rowId xmlns:a16="http://schemas.microsoft.com/office/drawing/2014/main" val="10014"/>
                  </a:ext>
                </a:extLst>
              </a:tr>
            </a:tbl>
          </a:graphicData>
        </a:graphic>
      </p:graphicFrame>
      <p:sp>
        <p:nvSpPr>
          <p:cNvPr id="7" name="Title 6"/>
          <p:cNvSpPr>
            <a:spLocks noGrp="1"/>
          </p:cNvSpPr>
          <p:nvPr>
            <p:ph type="title"/>
          </p:nvPr>
        </p:nvSpPr>
        <p:spPr>
          <a:xfrm>
            <a:off x="762000" y="152400"/>
            <a:ext cx="7924800" cy="563562"/>
          </a:xfrm>
        </p:spPr>
        <p:txBody>
          <a:bodyPr>
            <a:normAutofit fontScale="90000"/>
          </a:bodyPr>
          <a:lstStyle/>
          <a:p>
            <a:r>
              <a:rPr lang="en-US" dirty="0" smtClean="0">
                <a:latin typeface="Bauhaus 93" pitchFamily="82" charset="0"/>
              </a:rPr>
              <a:t>Carnival Queens - Hall of Fame</a:t>
            </a:r>
            <a:endParaRPr lang="en-US" dirty="0">
              <a:latin typeface="Bauhaus 93" pitchFamily="82" charset="0"/>
            </a:endParaRPr>
          </a:p>
        </p:txBody>
      </p:sp>
    </p:spTree>
  </p:cSld>
  <p:clrMapOvr>
    <a:masterClrMapping/>
  </p:clrMapOvr>
  <p:transition>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0" y="152400"/>
            <a:ext cx="7924800" cy="563562"/>
          </a:xfrm>
        </p:spPr>
        <p:txBody>
          <a:bodyPr>
            <a:normAutofit fontScale="90000"/>
          </a:bodyPr>
          <a:lstStyle/>
          <a:p>
            <a:r>
              <a:rPr lang="en-US" dirty="0" smtClean="0">
                <a:latin typeface="Bauhaus 93" pitchFamily="82" charset="0"/>
              </a:rPr>
              <a:t>Carnival Queens - Hall of Fame</a:t>
            </a:r>
            <a:endParaRPr lang="en-US" dirty="0">
              <a:latin typeface="Bauhaus 93" pitchFamily="82" charset="0"/>
            </a:endParaRPr>
          </a:p>
        </p:txBody>
      </p:sp>
      <p:graphicFrame>
        <p:nvGraphicFramePr>
          <p:cNvPr id="4" name="Table 3"/>
          <p:cNvGraphicFramePr>
            <a:graphicFrameLocks noGrp="1"/>
          </p:cNvGraphicFramePr>
          <p:nvPr/>
        </p:nvGraphicFramePr>
        <p:xfrm>
          <a:off x="457200" y="914400"/>
          <a:ext cx="8229600" cy="5302758"/>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2438400">
                  <a:extLst>
                    <a:ext uri="{9D8B030D-6E8A-4147-A177-3AD203B41FA5}">
                      <a16:colId xmlns:a16="http://schemas.microsoft.com/office/drawing/2014/main" val="20004"/>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a:t>
                      </a:r>
                      <a:r>
                        <a:rPr lang="en-US" sz="1200" b="1" dirty="0" smtClean="0">
                          <a:latin typeface="Times New Roman"/>
                          <a:ea typeface="Times New Roman"/>
                          <a:cs typeface="Times New Roman"/>
                        </a:rPr>
                        <a:t>Queen </a:t>
                      </a:r>
                      <a:r>
                        <a:rPr lang="en-US" sz="1200" b="1" dirty="0">
                          <a:latin typeface="Times New Roman"/>
                          <a:ea typeface="Times New Roman"/>
                          <a:cs typeface="Times New Roman"/>
                        </a:rPr>
                        <a:t>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Queen</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Portrayal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70840">
                <a:tc rowSpan="12">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sz="1200" b="1" dirty="0" smtClean="0"/>
                        <a:t>1</a:t>
                      </a:r>
                      <a:endParaRPr lang="en-US" sz="1200" b="1"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Vera Ammon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1973</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Look for the Silver Lining</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Wayne Berkeley (Masquerade)</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1"/>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Carmen Awai</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1965</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Ishtar, Goddess of War</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Mack Copeland and Love (Mack Copeland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2"/>
                  </a:ext>
                </a:extLst>
              </a:tr>
              <a:tr h="370840">
                <a:tc vMerge="1">
                  <a:txBody>
                    <a:bodyPr/>
                    <a:lstStyle/>
                    <a:p>
                      <a:endParaRPr lang="en-US" dirty="0"/>
                    </a:p>
                  </a:txBody>
                  <a:tcPr>
                    <a:lnBlToTr w="12700" cap="flat" cmpd="sng" algn="ctr">
                      <a:solidFill>
                        <a:schemeClr val="tx1"/>
                      </a:solidFill>
                      <a:prstDash val="solid"/>
                      <a:round/>
                      <a:headEnd type="none" w="med" len="med"/>
                      <a:tailEnd type="none" w="med" len="med"/>
                    </a:lnBlToTr>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Sylvia Braithwaithe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1960</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Elizabeth 1</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George Bailey (George Bailey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3"/>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Shynel Brizan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2018</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Mariella, Shadow Of Consciousness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Moko Somokow</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4"/>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Agnes Charles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1982</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Dance the Parang</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Howell Pooran (Howell Pooran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5"/>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Sherry Ann Coelho</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1984</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 Have Seen the Bird of Paradise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Peter Minshall (Callaloo Co.)</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6"/>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Gloria Dallsingh</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2016</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Artemisia' D Warrior Queen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Ivan Kallicharan</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7"/>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Jean George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1961</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Empress Josephine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Rudy Piggott (Rudy Piggott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8"/>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Inez Gould</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1999</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Tempest</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Trini Revelers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9"/>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Sherry Ann Guy</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1979</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Splash</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10"/>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Muriel Haynes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1964</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Chantice, Aztec Goddess of Fire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Harold Saldenah (Harold Saldenah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11"/>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Helen Humphrey</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1980</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La Reine Diablesse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Peter </a:t>
                      </a:r>
                      <a:r>
                        <a:rPr lang="en-US" sz="1200" b="1" dirty="0" err="1">
                          <a:latin typeface="Times New Roman"/>
                          <a:ea typeface="Times New Roman"/>
                          <a:cs typeface="Times New Roman"/>
                        </a:rPr>
                        <a:t>Minshall</a:t>
                      </a:r>
                      <a:r>
                        <a:rPr lang="en-US" sz="1200" b="1" dirty="0">
                          <a:latin typeface="Times New Roman"/>
                          <a:ea typeface="Times New Roman"/>
                          <a:cs typeface="Times New Roman"/>
                        </a:rPr>
                        <a:t> (</a:t>
                      </a:r>
                      <a:r>
                        <a:rPr lang="en-US" sz="1200" b="1" dirty="0" err="1">
                          <a:latin typeface="Times New Roman"/>
                          <a:ea typeface="Times New Roman"/>
                          <a:cs typeface="Times New Roman"/>
                        </a:rPr>
                        <a:t>Callaloo</a:t>
                      </a:r>
                      <a:r>
                        <a:rPr lang="en-US" sz="1200" b="1" dirty="0">
                          <a:latin typeface="Times New Roman"/>
                          <a:ea typeface="Times New Roman"/>
                          <a:cs typeface="Times New Roman"/>
                        </a:rPr>
                        <a:t> Co.)</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12"/>
                  </a:ext>
                </a:extLst>
              </a:tr>
            </a:tbl>
          </a:graphicData>
        </a:graphic>
      </p:graphicFrame>
    </p:spTree>
  </p:cSld>
  <p:clrMapOvr>
    <a:masterClrMapping/>
  </p:clrMapOvr>
  <p:transition>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0" y="152400"/>
            <a:ext cx="7924800" cy="563562"/>
          </a:xfrm>
        </p:spPr>
        <p:txBody>
          <a:bodyPr>
            <a:normAutofit fontScale="90000"/>
          </a:bodyPr>
          <a:lstStyle/>
          <a:p>
            <a:r>
              <a:rPr lang="en-US" dirty="0" smtClean="0">
                <a:latin typeface="Bauhaus 93" pitchFamily="82" charset="0"/>
              </a:rPr>
              <a:t>Carnival Queens - Hall of Fame</a:t>
            </a:r>
            <a:endParaRPr lang="en-US" dirty="0">
              <a:latin typeface="Bauhaus 93" pitchFamily="82" charset="0"/>
            </a:endParaRPr>
          </a:p>
        </p:txBody>
      </p:sp>
      <p:graphicFrame>
        <p:nvGraphicFramePr>
          <p:cNvPr id="4" name="Table 3"/>
          <p:cNvGraphicFramePr>
            <a:graphicFrameLocks noGrp="1"/>
          </p:cNvGraphicFramePr>
          <p:nvPr/>
        </p:nvGraphicFramePr>
        <p:xfrm>
          <a:off x="457200" y="914400"/>
          <a:ext cx="8229600" cy="4561078"/>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2438400">
                  <a:extLst>
                    <a:ext uri="{9D8B030D-6E8A-4147-A177-3AD203B41FA5}">
                      <a16:colId xmlns:a16="http://schemas.microsoft.com/office/drawing/2014/main" val="20004"/>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a:t>
                      </a:r>
                      <a:r>
                        <a:rPr lang="en-US" sz="1200" b="1" dirty="0" smtClean="0">
                          <a:latin typeface="Times New Roman"/>
                          <a:ea typeface="Times New Roman"/>
                          <a:cs typeface="Times New Roman"/>
                        </a:rPr>
                        <a:t>Queen </a:t>
                      </a:r>
                      <a:r>
                        <a:rPr lang="en-US" sz="1200" b="1" dirty="0">
                          <a:latin typeface="Times New Roman"/>
                          <a:ea typeface="Times New Roman"/>
                          <a:cs typeface="Times New Roman"/>
                        </a:rPr>
                        <a:t>Wins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Queen</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Portrayal</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370840">
                <a:tc rowSpan="10">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sz="1200" b="1" dirty="0" smtClean="0"/>
                        <a:t>1</a:t>
                      </a:r>
                      <a:endParaRPr lang="en-US" sz="1200" b="1" dirty="0"/>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Tessa </a:t>
                      </a:r>
                      <a:r>
                        <a:rPr lang="en-US" sz="1200" b="1" dirty="0" err="1">
                          <a:latin typeface="Times New Roman"/>
                          <a:ea typeface="Times New Roman"/>
                          <a:cs typeface="Times New Roman"/>
                        </a:rPr>
                        <a:t>Jardine</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1967</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Jewel of the Lotus</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 (Stephen Lee Heung &amp; Associates)</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1"/>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Wendy Kalicharan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1997</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Caribbean Blue</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Ivan Kalicharan (Ivan Kalicharan &amp; Associates)</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2"/>
                  </a:ext>
                </a:extLst>
              </a:tr>
              <a:tr h="370840">
                <a:tc vMerge="1">
                  <a:txBody>
                    <a:bodyPr/>
                    <a:lstStyle/>
                    <a:p>
                      <a:endParaRPr lang="en-US" dirty="0"/>
                    </a:p>
                  </a:txBody>
                  <a:tcPr>
                    <a:lnBlToTr w="12700" cap="flat" cmpd="sng" algn="ctr">
                      <a:solidFill>
                        <a:schemeClr val="tx1"/>
                      </a:solidFill>
                      <a:prstDash val="solid"/>
                      <a:round/>
                      <a:headEnd type="none" w="med" len="med"/>
                      <a:tailEnd type="none" w="med" len="med"/>
                    </a:lnBlToTr>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Stephanie Kanhai</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2015</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Sweet Waters of Africa</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Touch D Sky</a:t>
                      </a:r>
                      <a:endParaRPr lang="en-US" sz="1100">
                        <a:latin typeface="Calibri"/>
                        <a:ea typeface="Calibri"/>
                        <a:cs typeface="Times New Roman"/>
                      </a:endParaRPr>
                    </a:p>
                  </a:txBody>
                  <a:tcPr marL="9525" marR="9525" marT="9525" marB="9525"/>
                </a:tc>
                <a:extLst>
                  <a:ext uri="{0D108BD9-81ED-4DB2-BD59-A6C34878D82A}">
                    <a16:rowId xmlns:a16="http://schemas.microsoft.com/office/drawing/2014/main" val="10003"/>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Rosemarie Kuru Jagessar</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2010</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Waka-NishaThe</a:t>
                      </a:r>
                      <a:r>
                        <a:rPr lang="en-US" sz="1200" b="1" dirty="0">
                          <a:latin typeface="Times New Roman"/>
                          <a:ea typeface="Times New Roman"/>
                          <a:cs typeface="Times New Roman"/>
                        </a:rPr>
                        <a:t> Sacred Water Bearer</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Lionel </a:t>
                      </a:r>
                      <a:r>
                        <a:rPr lang="en-US" sz="1200" b="1" dirty="0" err="1">
                          <a:latin typeface="Times New Roman"/>
                          <a:ea typeface="Times New Roman"/>
                          <a:cs typeface="Times New Roman"/>
                        </a:rPr>
                        <a:t>Jagessar</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4"/>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Susan Low</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2008</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Yemanja-Orisha, Goddess of the Seas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Trevor Wallace</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5"/>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Pat Maurice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1978</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Mating Game</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Wayne Berkeley (Masquerade)</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6"/>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Ira Petterson</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1986</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African Dancer</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Norma Sylvester (Norma Sylvester &amp; Associates)</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7"/>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Janet Rollock</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1981</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Saucy Simonetta</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Raoul</a:t>
                      </a:r>
                      <a:r>
                        <a:rPr lang="en-US" sz="1200" b="1" dirty="0">
                          <a:latin typeface="Times New Roman"/>
                          <a:ea typeface="Times New Roman"/>
                          <a:cs typeface="Times New Roman"/>
                        </a:rPr>
                        <a:t> </a:t>
                      </a:r>
                      <a:r>
                        <a:rPr lang="en-US" sz="1200" b="1" dirty="0" err="1">
                          <a:latin typeface="Times New Roman"/>
                          <a:ea typeface="Times New Roman"/>
                          <a:cs typeface="Times New Roman"/>
                        </a:rPr>
                        <a:t>Garib</a:t>
                      </a:r>
                      <a:r>
                        <a:rPr lang="en-US" sz="1200" b="1" dirty="0">
                          <a:latin typeface="Times New Roman"/>
                          <a:ea typeface="Times New Roman"/>
                          <a:cs typeface="Times New Roman"/>
                        </a:rPr>
                        <a:t> (</a:t>
                      </a:r>
                      <a:r>
                        <a:rPr lang="en-US" sz="1200" b="1" dirty="0" err="1">
                          <a:latin typeface="Times New Roman"/>
                          <a:ea typeface="Times New Roman"/>
                          <a:cs typeface="Times New Roman"/>
                        </a:rPr>
                        <a:t>Raoul</a:t>
                      </a:r>
                      <a:r>
                        <a:rPr lang="en-US" sz="1200" b="1" dirty="0">
                          <a:latin typeface="Times New Roman"/>
                          <a:ea typeface="Times New Roman"/>
                          <a:cs typeface="Times New Roman"/>
                        </a:rPr>
                        <a:t> </a:t>
                      </a:r>
                      <a:r>
                        <a:rPr lang="en-US" sz="1200" b="1" dirty="0" err="1">
                          <a:latin typeface="Times New Roman"/>
                          <a:ea typeface="Times New Roman"/>
                          <a:cs typeface="Times New Roman"/>
                        </a:rPr>
                        <a:t>Garib</a:t>
                      </a:r>
                      <a:r>
                        <a:rPr lang="en-US" sz="1200" b="1" dirty="0">
                          <a:latin typeface="Times New Roman"/>
                          <a:ea typeface="Times New Roman"/>
                          <a:cs typeface="Times New Roman"/>
                        </a:rPr>
                        <a:t> Associates)</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8"/>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Kadaffi</a:t>
                      </a:r>
                      <a:r>
                        <a:rPr lang="en-US" sz="1200" b="1" dirty="0">
                          <a:latin typeface="Times New Roman"/>
                          <a:ea typeface="Times New Roman"/>
                          <a:cs typeface="Times New Roman"/>
                        </a:rPr>
                        <a:t> Romney</a:t>
                      </a:r>
                      <a:endParaRPr lang="en-US" sz="1100" dirty="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2009</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Manzandaba In Flight</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Brian MacFarlane</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09"/>
                  </a:ext>
                </a:extLst>
              </a:tr>
              <a:tr h="370840">
                <a:tc vMerge="1">
                  <a:txBody>
                    <a:bodyPr/>
                    <a:lstStyle/>
                    <a:p>
                      <a:endParaRPr lang="en-US" dirty="0"/>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Krystal Thomas</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2017</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a:latin typeface="Times New Roman"/>
                          <a:ea typeface="Times New Roman"/>
                          <a:cs typeface="Times New Roman"/>
                        </a:rPr>
                        <a:t>De Nebula</a:t>
                      </a:r>
                      <a:endParaRPr lang="en-US" sz="1100">
                        <a:latin typeface="Calibri"/>
                        <a:ea typeface="Calibri"/>
                        <a:cs typeface="Times New Roman"/>
                      </a:endParaRPr>
                    </a:p>
                  </a:txBody>
                  <a:tcPr marL="9525" marR="9525" marT="9525" marB="9525"/>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Paparazzi Carnival</a:t>
                      </a:r>
                      <a:endParaRPr lang="en-US" sz="1100" dirty="0">
                        <a:latin typeface="Calibri"/>
                        <a:ea typeface="Calibri"/>
                        <a:cs typeface="Times New Roman"/>
                      </a:endParaRPr>
                    </a:p>
                  </a:txBody>
                  <a:tcPr marL="9525" marR="9525" marT="9525" marB="9525"/>
                </a:tc>
                <a:extLst>
                  <a:ext uri="{0D108BD9-81ED-4DB2-BD59-A6C34878D82A}">
                    <a16:rowId xmlns:a16="http://schemas.microsoft.com/office/drawing/2014/main" val="10010"/>
                  </a:ext>
                </a:extLst>
              </a:tr>
            </a:tbl>
          </a:graphicData>
        </a:graphic>
      </p:graphicFrame>
    </p:spTree>
  </p:cSld>
  <p:clrMapOvr>
    <a:masterClrMapping/>
  </p:clrMapOvr>
  <p:transition>
    <p:cover dir="l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carnival background images"/>
          <p:cNvPicPr>
            <a:picLocks noChangeAspect="1" noChangeArrowheads="1"/>
          </p:cNvPicPr>
          <p:nvPr/>
        </p:nvPicPr>
        <p:blipFill>
          <a:blip r:embed="rId2" cstate="print">
            <a:lum bright="21000" contrast="-24000"/>
          </a:blip>
          <a:srcRect/>
          <a:stretch>
            <a:fillRect/>
          </a:stretch>
        </p:blipFill>
        <p:spPr bwMode="auto">
          <a:xfrm>
            <a:off x="-1" y="0"/>
            <a:ext cx="9151309" cy="6858001"/>
          </a:xfrm>
          <a:prstGeom prst="rect">
            <a:avLst/>
          </a:prstGeom>
          <a:noFill/>
        </p:spPr>
      </p:pic>
      <p:sp>
        <p:nvSpPr>
          <p:cNvPr id="2" name="Title 1"/>
          <p:cNvSpPr>
            <a:spLocks noGrp="1"/>
          </p:cNvSpPr>
          <p:nvPr>
            <p:ph type="title"/>
          </p:nvPr>
        </p:nvSpPr>
        <p:spPr>
          <a:xfrm>
            <a:off x="533400" y="381000"/>
            <a:ext cx="8229600" cy="1143000"/>
          </a:xfrm>
        </p:spPr>
        <p:txBody>
          <a:bodyPr>
            <a:normAutofit fontScale="90000"/>
          </a:bodyPr>
          <a:lstStyle/>
          <a:p>
            <a:pPr algn="l"/>
            <a:r>
              <a:rPr lang="en-US" b="1" dirty="0" smtClean="0">
                <a:solidFill>
                  <a:srgbClr val="002060"/>
                </a:solidFill>
                <a:latin typeface="Monotype Corsiva" pitchFamily="66" charset="0"/>
              </a:rPr>
              <a:t>TRIVIA</a:t>
            </a:r>
            <a:r>
              <a:rPr lang="en-US" dirty="0" smtClean="0">
                <a:solidFill>
                  <a:srgbClr val="002060"/>
                </a:solidFill>
              </a:rPr>
              <a:t/>
            </a:r>
            <a:br>
              <a:rPr lang="en-US" dirty="0" smtClean="0">
                <a:solidFill>
                  <a:srgbClr val="002060"/>
                </a:solidFill>
              </a:rPr>
            </a:br>
            <a:endParaRPr lang="en-US" dirty="0"/>
          </a:p>
        </p:txBody>
      </p:sp>
      <p:sp>
        <p:nvSpPr>
          <p:cNvPr id="4" name="Rectangle 3"/>
          <p:cNvSpPr/>
          <p:nvPr/>
        </p:nvSpPr>
        <p:spPr>
          <a:xfrm>
            <a:off x="304800" y="2209800"/>
            <a:ext cx="4180953" cy="2554545"/>
          </a:xfrm>
          <a:prstGeom prst="rect">
            <a:avLst/>
          </a:prstGeom>
        </p:spPr>
        <p:txBody>
          <a:bodyPr wrap="none">
            <a:spAutoFit/>
          </a:bodyPr>
          <a:lstStyle/>
          <a:p>
            <a:pPr algn="ctr"/>
            <a:r>
              <a:rPr lang="en-US" sz="4000" b="1" dirty="0" smtClean="0">
                <a:solidFill>
                  <a:srgbClr val="002060"/>
                </a:solidFill>
                <a:latin typeface="Monotype Corsiva" pitchFamily="66" charset="0"/>
              </a:rPr>
              <a:t>In what year was the </a:t>
            </a:r>
            <a:br>
              <a:rPr lang="en-US" sz="4000" b="1" dirty="0" smtClean="0">
                <a:solidFill>
                  <a:srgbClr val="002060"/>
                </a:solidFill>
                <a:latin typeface="Monotype Corsiva" pitchFamily="66" charset="0"/>
              </a:rPr>
            </a:br>
            <a:r>
              <a:rPr lang="en-US" sz="4000" b="1" dirty="0" smtClean="0">
                <a:solidFill>
                  <a:srgbClr val="002060"/>
                </a:solidFill>
                <a:latin typeface="Monotype Corsiva" pitchFamily="66" charset="0"/>
              </a:rPr>
              <a:t>First </a:t>
            </a:r>
          </a:p>
          <a:p>
            <a:pPr algn="ctr"/>
            <a:r>
              <a:rPr lang="en-US" sz="4000" b="1" dirty="0" smtClean="0">
                <a:solidFill>
                  <a:srgbClr val="002060"/>
                </a:solidFill>
                <a:latin typeface="Monotype Corsiva" pitchFamily="66" charset="0"/>
              </a:rPr>
              <a:t>Carnival Queen </a:t>
            </a:r>
          </a:p>
          <a:p>
            <a:pPr algn="ctr"/>
            <a:r>
              <a:rPr lang="en-US" sz="4000" b="1" dirty="0" smtClean="0">
                <a:solidFill>
                  <a:srgbClr val="002060"/>
                </a:solidFill>
                <a:latin typeface="Monotype Corsiva" pitchFamily="66" charset="0"/>
              </a:rPr>
              <a:t>crowned? </a:t>
            </a:r>
            <a:endParaRPr lang="en-US" sz="4000" dirty="0">
              <a:solidFill>
                <a:srgbClr val="002060"/>
              </a:solidFill>
              <a:latin typeface="Monotype Corsiva" pitchFamily="66" charset="0"/>
            </a:endParaRPr>
          </a:p>
        </p:txBody>
      </p:sp>
    </p:spTree>
  </p:cSld>
  <p:clrMapOvr>
    <a:masterClrMapping/>
  </p:clrMapOvr>
  <p:transition>
    <p:cover dir="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carnival background images"/>
          <p:cNvPicPr>
            <a:picLocks noChangeAspect="1" noChangeArrowheads="1"/>
          </p:cNvPicPr>
          <p:nvPr/>
        </p:nvPicPr>
        <p:blipFill>
          <a:blip r:embed="rId2" cstate="print">
            <a:lum bright="18000" contrast="-23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b="1" dirty="0" smtClean="0">
                <a:solidFill>
                  <a:srgbClr val="002060"/>
                </a:solidFill>
                <a:latin typeface="Monotype Corsiva" pitchFamily="66" charset="0"/>
              </a:rPr>
              <a:t>Esther Theodore</a:t>
            </a:r>
            <a:endParaRPr lang="en-US" b="1" dirty="0"/>
          </a:p>
        </p:txBody>
      </p:sp>
      <p:sp>
        <p:nvSpPr>
          <p:cNvPr id="4" name="Rectangle 3"/>
          <p:cNvSpPr/>
          <p:nvPr/>
        </p:nvSpPr>
        <p:spPr>
          <a:xfrm>
            <a:off x="228600" y="1676400"/>
            <a:ext cx="7315200" cy="4524315"/>
          </a:xfrm>
          <a:prstGeom prst="rect">
            <a:avLst/>
          </a:prstGeom>
        </p:spPr>
        <p:txBody>
          <a:bodyPr wrap="square">
            <a:spAutoFit/>
          </a:bodyPr>
          <a:lstStyle/>
          <a:p>
            <a:r>
              <a:rPr lang="en-US" sz="3600" dirty="0" smtClean="0">
                <a:solidFill>
                  <a:srgbClr val="002060"/>
                </a:solidFill>
                <a:latin typeface="Monotype Corsiva" pitchFamily="66" charset="0"/>
              </a:rPr>
              <a:t>Was crowned the First Carnival Queen with her presentation </a:t>
            </a:r>
          </a:p>
          <a:p>
            <a:endParaRPr lang="en-US" sz="3600" b="1" dirty="0" smtClean="0">
              <a:solidFill>
                <a:srgbClr val="002060"/>
              </a:solidFill>
              <a:latin typeface="Monotype Corsiva" pitchFamily="66" charset="0"/>
            </a:endParaRPr>
          </a:p>
          <a:p>
            <a:r>
              <a:rPr lang="en-US" sz="3600" b="1" dirty="0" smtClean="0">
                <a:solidFill>
                  <a:srgbClr val="002060"/>
                </a:solidFill>
                <a:latin typeface="Monotype Corsiva" pitchFamily="66" charset="0"/>
              </a:rPr>
              <a:t>“Empress </a:t>
            </a:r>
            <a:r>
              <a:rPr lang="en-US" sz="3600" b="1" dirty="0" smtClean="0">
                <a:solidFill>
                  <a:srgbClr val="002060"/>
                </a:solidFill>
                <a:latin typeface="Monotype Corsiva" pitchFamily="66" charset="0"/>
              </a:rPr>
              <a:t>Alexander“  </a:t>
            </a:r>
          </a:p>
          <a:p>
            <a:r>
              <a:rPr lang="en-US" sz="3600" dirty="0" smtClean="0">
                <a:solidFill>
                  <a:srgbClr val="002060"/>
                </a:solidFill>
                <a:latin typeface="Monotype Corsiva" pitchFamily="66" charset="0"/>
              </a:rPr>
              <a:t>from the band </a:t>
            </a:r>
          </a:p>
          <a:p>
            <a:endParaRPr lang="en-US" sz="3600" dirty="0" smtClean="0">
              <a:solidFill>
                <a:srgbClr val="002060"/>
              </a:solidFill>
              <a:latin typeface="Monotype Corsiva" pitchFamily="66" charset="0"/>
            </a:endParaRPr>
          </a:p>
          <a:p>
            <a:r>
              <a:rPr lang="en-US" sz="3600" dirty="0" smtClean="0">
                <a:solidFill>
                  <a:srgbClr val="002060"/>
                </a:solidFill>
                <a:latin typeface="Monotype Corsiva" pitchFamily="66" charset="0"/>
              </a:rPr>
              <a:t>"</a:t>
            </a:r>
            <a:r>
              <a:rPr lang="en-US" sz="3600" b="1" dirty="0" smtClean="0">
                <a:solidFill>
                  <a:srgbClr val="002060"/>
                </a:solidFill>
                <a:latin typeface="Monotype Corsiva" pitchFamily="66" charset="0"/>
              </a:rPr>
              <a:t>Festival of Moscow"  </a:t>
            </a:r>
            <a:r>
              <a:rPr lang="en-US" sz="3600" dirty="0" smtClean="0">
                <a:solidFill>
                  <a:srgbClr val="002060"/>
                </a:solidFill>
                <a:latin typeface="Monotype Corsiva" pitchFamily="66" charset="0"/>
              </a:rPr>
              <a:t>by southern band leader </a:t>
            </a:r>
            <a:r>
              <a:rPr lang="en-US" sz="3600" dirty="0" err="1" smtClean="0">
                <a:solidFill>
                  <a:srgbClr val="002060"/>
                </a:solidFill>
                <a:latin typeface="Monotype Corsiva" pitchFamily="66" charset="0"/>
              </a:rPr>
              <a:t>Clemy</a:t>
            </a:r>
            <a:r>
              <a:rPr lang="en-US" sz="3600" dirty="0" smtClean="0">
                <a:solidFill>
                  <a:srgbClr val="002060"/>
                </a:solidFill>
                <a:latin typeface="Monotype Corsiva" pitchFamily="66" charset="0"/>
              </a:rPr>
              <a:t> George in 1959.</a:t>
            </a:r>
            <a:endParaRPr lang="en-US" sz="3600" dirty="0">
              <a:solidFill>
                <a:srgbClr val="002060"/>
              </a:solidFill>
              <a:latin typeface="Monotype Corsiva" pitchFamily="66" charset="0"/>
            </a:endParaRPr>
          </a:p>
        </p:txBody>
      </p:sp>
    </p:spTree>
  </p:cSld>
  <p:clrMapOvr>
    <a:masterClrMapping/>
  </p:clrMapOvr>
  <p:transition>
    <p:cover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0000"/>
                </a:solidFill>
                <a:latin typeface="Bauhaus 93" pitchFamily="82" charset="0"/>
                <a:ea typeface="Times New Roman" pitchFamily="18" charset="0"/>
                <a:cs typeface="Times New Roman" pitchFamily="18" charset="0"/>
              </a:rPr>
              <a:t>Overall Carnival Band of the Year Hall of Fame</a:t>
            </a:r>
            <a:endParaRPr lang="en-US" dirty="0">
              <a:latin typeface="Bauhaus 93" pitchFamily="82" charset="0"/>
            </a:endParaRPr>
          </a:p>
        </p:txBody>
      </p:sp>
      <p:sp>
        <p:nvSpPr>
          <p:cNvPr id="56321" name="Rectangle 1"/>
          <p:cNvSpPr>
            <a:spLocks noChangeArrowheads="1"/>
          </p:cNvSpPr>
          <p:nvPr/>
        </p:nvSpPr>
        <p:spPr bwMode="auto">
          <a:xfrm>
            <a:off x="0" y="-356175"/>
            <a:ext cx="184731" cy="116955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r>
            <a:br>
              <a:rPr kumimoji="0" lang="en-US" sz="13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457200" y="4343400"/>
            <a:ext cx="8153400" cy="1826654"/>
          </a:xfrm>
          <a:prstGeom prst="rect">
            <a:avLst/>
          </a:prstGeom>
        </p:spPr>
        <p:txBody>
          <a:bodyPr wrap="square">
            <a:spAutoFit/>
          </a:bodyPr>
          <a:lstStyle/>
          <a:p>
            <a:pPr algn="ctr">
              <a:lnSpc>
                <a:spcPct val="115000"/>
              </a:lnSpc>
            </a:pPr>
            <a:r>
              <a:rPr lang="en-US" sz="1400" b="1" dirty="0" smtClean="0">
                <a:latin typeface="Times New Roman"/>
                <a:ea typeface="Times New Roman"/>
                <a:cs typeface="Times New Roman"/>
              </a:rPr>
              <a:t>The Overall title, which was introduced by the National Carnival Commission (NCC) in 2019 selects the top band from across all size categories – </a:t>
            </a:r>
          </a:p>
          <a:p>
            <a:pPr algn="ctr">
              <a:lnSpc>
                <a:spcPct val="115000"/>
              </a:lnSpc>
            </a:pPr>
            <a:r>
              <a:rPr lang="en-US" sz="1400" b="1" dirty="0" smtClean="0">
                <a:latin typeface="Times New Roman"/>
                <a:ea typeface="Times New Roman"/>
                <a:cs typeface="Times New Roman"/>
              </a:rPr>
              <a:t>mini, small, medium and large.</a:t>
            </a:r>
            <a:endParaRPr lang="en-US" sz="1400" dirty="0" smtClean="0">
              <a:ea typeface="Calibri"/>
              <a:cs typeface="Times New Roman"/>
            </a:endParaRPr>
          </a:p>
          <a:p>
            <a:pPr algn="ctr">
              <a:lnSpc>
                <a:spcPct val="115000"/>
              </a:lnSpc>
            </a:pPr>
            <a:endParaRPr lang="en-US" sz="1400" b="1" dirty="0" smtClean="0">
              <a:latin typeface="Symbol"/>
              <a:ea typeface="Times New Roman"/>
              <a:cs typeface="Times New Roman"/>
            </a:endParaRPr>
          </a:p>
          <a:p>
            <a:pPr algn="ctr">
              <a:lnSpc>
                <a:spcPct val="115000"/>
              </a:lnSpc>
            </a:pPr>
            <a:r>
              <a:rPr lang="en-US" sz="1400" b="1" dirty="0" smtClean="0">
                <a:latin typeface="Times New Roman"/>
                <a:ea typeface="Times New Roman"/>
                <a:cs typeface="Times New Roman"/>
              </a:rPr>
              <a:t>First Overall Band of the Year title was 2019.  There were 2 overall band of the year titles.</a:t>
            </a:r>
            <a:endParaRPr lang="en-US" sz="1400" dirty="0" smtClean="0">
              <a:ea typeface="Calibri"/>
              <a:cs typeface="Times New Roman"/>
            </a:endParaRPr>
          </a:p>
          <a:p>
            <a:pPr algn="ctr">
              <a:lnSpc>
                <a:spcPct val="115000"/>
              </a:lnSpc>
            </a:pPr>
            <a:endParaRPr lang="en-US" sz="1400" dirty="0" smtClean="0">
              <a:latin typeface="Symbol"/>
              <a:ea typeface="Times New Roman"/>
              <a:cs typeface="Times New Roman"/>
            </a:endParaRPr>
          </a:p>
          <a:p>
            <a:pPr algn="ctr">
              <a:lnSpc>
                <a:spcPct val="115000"/>
              </a:lnSpc>
            </a:pPr>
            <a:r>
              <a:rPr lang="en-US" sz="1400" b="1" dirty="0" smtClean="0">
                <a:latin typeface="Times New Roman"/>
                <a:ea typeface="Times New Roman"/>
                <a:cs typeface="Times New Roman"/>
              </a:rPr>
              <a:t>K2K Alliance &amp; Partners first ball to win the Overall Carnival Band of the Year title.</a:t>
            </a:r>
            <a:endParaRPr lang="en-US" sz="1400" dirty="0">
              <a:ea typeface="Calibri"/>
              <a:cs typeface="Times New Roman"/>
            </a:endParaRPr>
          </a:p>
        </p:txBody>
      </p:sp>
      <p:graphicFrame>
        <p:nvGraphicFramePr>
          <p:cNvPr id="6" name="Table 5"/>
          <p:cNvGraphicFramePr>
            <a:graphicFrameLocks noGrp="1"/>
          </p:cNvGraphicFramePr>
          <p:nvPr/>
        </p:nvGraphicFramePr>
        <p:xfrm>
          <a:off x="533400" y="1981200"/>
          <a:ext cx="8001000" cy="1335024"/>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35255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a:ea typeface="Times New Roman"/>
                          <a:cs typeface="Times New Roman"/>
                        </a:rPr>
                        <a:t>Band of the Year Wins</a:t>
                      </a:r>
                      <a:endParaRPr lang="en-US" sz="1200" dirty="0" smtClean="0">
                        <a:latin typeface="+mn-lt"/>
                        <a:ea typeface="Calibri"/>
                        <a:cs typeface="Times New Roman"/>
                      </a:endParaRP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a:ea typeface="Times New Roman"/>
                          <a:cs typeface="Times New Roman"/>
                        </a:rPr>
                        <a:t>Year</a:t>
                      </a:r>
                      <a:endParaRPr lang="en-US" sz="1200" dirty="0" smtClean="0">
                        <a:latin typeface="+mn-lt"/>
                        <a:ea typeface="Calibri"/>
                        <a:cs typeface="Times New Roman"/>
                      </a:endParaRP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err="1" smtClean="0">
                          <a:latin typeface="Times New Roman"/>
                          <a:ea typeface="Times New Roman"/>
                          <a:cs typeface="Times New Roman"/>
                        </a:rPr>
                        <a:t>Mas</a:t>
                      </a:r>
                      <a:r>
                        <a:rPr lang="en-US" sz="1200" b="1" dirty="0" smtClean="0">
                          <a:latin typeface="Times New Roman"/>
                          <a:ea typeface="Times New Roman"/>
                          <a:cs typeface="Times New Roman"/>
                        </a:rPr>
                        <a:t> Band</a:t>
                      </a:r>
                      <a:endParaRPr lang="en-US" sz="1200" dirty="0" smtClean="0">
                        <a:latin typeface="+mn-lt"/>
                        <a:ea typeface="Calibri"/>
                        <a:cs typeface="Times New Roman"/>
                      </a:endParaRP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a:ea typeface="Times New Roman"/>
                          <a:cs typeface="Times New Roman"/>
                        </a:rPr>
                        <a:t>Band Portrayal</a:t>
                      </a:r>
                      <a:endParaRPr lang="en-US" sz="1200" dirty="0" smtClean="0">
                        <a:latin typeface="+mn-lt"/>
                        <a:ea typeface="Calibri"/>
                        <a:cs typeface="Times New Roman"/>
                      </a:endParaRPr>
                    </a:p>
                    <a:p>
                      <a:pPr algn="ctr"/>
                      <a:endParaRPr lang="en-US" sz="1200" dirty="0"/>
                    </a:p>
                  </a:txBody>
                  <a:tcPr/>
                </a:tc>
                <a:extLst>
                  <a:ext uri="{0D108BD9-81ED-4DB2-BD59-A6C34878D82A}">
                    <a16:rowId xmlns:a16="http://schemas.microsoft.com/office/drawing/2014/main" val="10000"/>
                  </a:ext>
                </a:extLst>
              </a:tr>
              <a:tr h="370840">
                <a:tc rowSpan="2">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1</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2019</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smtClean="0">
                          <a:latin typeface="Times New Roman"/>
                          <a:ea typeface="Times New Roman"/>
                          <a:cs typeface="Times New Roman"/>
                        </a:rPr>
                        <a:t>K2K Alliance &amp; Partners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smtClean="0">
                          <a:latin typeface="Times New Roman"/>
                          <a:ea typeface="Times New Roman"/>
                          <a:cs typeface="Times New Roman"/>
                        </a:rPr>
                        <a:t>Through Stain Glass Windows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2020</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Kinetic </a:t>
                      </a:r>
                      <a:r>
                        <a:rPr lang="en-US" sz="1200" b="1" dirty="0" err="1" smtClean="0">
                          <a:latin typeface="Times New Roman"/>
                          <a:ea typeface="Times New Roman"/>
                          <a:cs typeface="Times New Roman"/>
                        </a:rPr>
                        <a:t>Mas</a:t>
                      </a:r>
                      <a:r>
                        <a:rPr lang="en-US" sz="1200" b="1" dirty="0" smtClean="0">
                          <a:latin typeface="Times New Roman"/>
                          <a:ea typeface="Times New Roman"/>
                          <a:cs typeface="Times New Roman"/>
                        </a:rPr>
                        <a:t> (Peter </a:t>
                      </a:r>
                      <a:r>
                        <a:rPr lang="en-US" sz="1200" b="1" dirty="0" err="1" smtClean="0">
                          <a:latin typeface="Times New Roman"/>
                          <a:ea typeface="Times New Roman"/>
                          <a:cs typeface="Times New Roman"/>
                        </a:rPr>
                        <a:t>Minshall</a:t>
                      </a:r>
                      <a:r>
                        <a:rPr lang="en-US" sz="1200" b="1" dirty="0" smtClean="0">
                          <a:latin typeface="Times New Roman"/>
                          <a:ea typeface="Times New Roman"/>
                          <a:cs typeface="Times New Roman"/>
                        </a:rPr>
                        <a:t>)</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smtClean="0">
                          <a:latin typeface="Times New Roman"/>
                          <a:ea typeface="Times New Roman"/>
                          <a:cs typeface="Times New Roman"/>
                        </a:rPr>
                        <a:t>Mas</a:t>
                      </a:r>
                      <a:r>
                        <a:rPr lang="en-US" sz="1200" b="1" dirty="0" smtClean="0">
                          <a:latin typeface="Times New Roman"/>
                          <a:ea typeface="Times New Roman"/>
                          <a:cs typeface="Times New Roman"/>
                        </a:rPr>
                        <a:t> Pieta</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bl>
          </a:graphicData>
        </a:graphic>
      </p:graphicFrame>
    </p:spTree>
  </p:cSld>
  <p:clrMapOvr>
    <a:masterClrMapping/>
  </p:clrMapOvr>
  <p:transition>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latin typeface="Bauhaus 93" pitchFamily="82" charset="0"/>
            </a:endParaRPr>
          </a:p>
        </p:txBody>
      </p:sp>
      <p:graphicFrame>
        <p:nvGraphicFramePr>
          <p:cNvPr id="3" name="Table 2"/>
          <p:cNvGraphicFramePr>
            <a:graphicFrameLocks noGrp="1"/>
          </p:cNvGraphicFramePr>
          <p:nvPr/>
        </p:nvGraphicFramePr>
        <p:xfrm>
          <a:off x="762000" y="1600200"/>
          <a:ext cx="7848600" cy="4828032"/>
        </p:xfrm>
        <a:graphic>
          <a:graphicData uri="http://schemas.openxmlformats.org/drawingml/2006/table">
            <a:tbl>
              <a:tblPr firstRow="1" bandRow="1">
                <a:tableStyleId>{5C22544A-7EE6-4342-B048-85BDC9FD1C3A}</a:tableStyleId>
              </a:tblPr>
              <a:tblGrid>
                <a:gridCol w="1962150">
                  <a:extLst>
                    <a:ext uri="{9D8B030D-6E8A-4147-A177-3AD203B41FA5}">
                      <a16:colId xmlns:a16="http://schemas.microsoft.com/office/drawing/2014/main" val="20000"/>
                    </a:ext>
                  </a:extLst>
                </a:gridCol>
                <a:gridCol w="1962150">
                  <a:extLst>
                    <a:ext uri="{9D8B030D-6E8A-4147-A177-3AD203B41FA5}">
                      <a16:colId xmlns:a16="http://schemas.microsoft.com/office/drawing/2014/main" val="20001"/>
                    </a:ext>
                  </a:extLst>
                </a:gridCol>
                <a:gridCol w="12573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10">
                  <a:txBody>
                    <a:bodyPr/>
                    <a:lstStyle/>
                    <a:p>
                      <a:pPr marL="0" marR="0" algn="ctr">
                        <a:lnSpc>
                          <a:spcPct val="115000"/>
                        </a:lnSpc>
                        <a:spcBef>
                          <a:spcPts val="0"/>
                        </a:spcBef>
                        <a:spcAft>
                          <a:spcPts val="0"/>
                        </a:spcAft>
                      </a:pPr>
                      <a:r>
                        <a:rPr lang="en-US" sz="1200" b="1" dirty="0">
                          <a:latin typeface="Times New Roman"/>
                          <a:ea typeface="Times New Roman"/>
                          <a:cs typeface="Times New Roman"/>
                        </a:rPr>
                        <a:t>10</a:t>
                      </a:r>
                      <a:endParaRPr lang="en-US" sz="1100" dirty="0">
                        <a:latin typeface="Calibri"/>
                        <a:ea typeface="Calibri"/>
                        <a:cs typeface="Times New Roman"/>
                      </a:endParaRPr>
                    </a:p>
                  </a:txBody>
                  <a:tcPr marL="114300" marR="114300" marT="114300" marB="114300" anchor="ctr"/>
                </a:tc>
                <a:tc rowSpan="10">
                  <a:txBody>
                    <a:bodyPr/>
                    <a:lstStyle/>
                    <a:p>
                      <a:pPr marL="0" marR="0" algn="ctr">
                        <a:lnSpc>
                          <a:spcPct val="115000"/>
                        </a:lnSpc>
                        <a:spcBef>
                          <a:spcPts val="0"/>
                        </a:spcBef>
                        <a:spcAft>
                          <a:spcPts val="0"/>
                        </a:spcAft>
                      </a:pPr>
                      <a:r>
                        <a:rPr lang="en-US" sz="1200" b="1" dirty="0">
                          <a:latin typeface="Times New Roman"/>
                          <a:ea typeface="Times New Roman"/>
                          <a:cs typeface="Times New Roman"/>
                        </a:rPr>
                        <a:t>Wayne Berkley</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1973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Secrets of the Sky</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1974</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Kaleidoscope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1980</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Genesis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1989</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Hero Myth</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1990</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Nineteen Ninety</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1991</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Swan Lake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1992</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Titanic</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Strike up the Band</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1994</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Mirage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1998</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Amarant</a:t>
                      </a:r>
                      <a:r>
                        <a:rPr lang="en-US" sz="1200" b="1" dirty="0">
                          <a:latin typeface="Times New Roman"/>
                          <a:ea typeface="Times New Roman"/>
                          <a:cs typeface="Times New Roman"/>
                        </a:rPr>
                        <a:t>- the Secret Garden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bl>
          </a:graphicData>
        </a:graphic>
      </p:graphicFrame>
    </p:spTree>
  </p:cSld>
  <p:clrMapOvr>
    <a:masterClrMapping/>
  </p:clrMapOvr>
  <p:transition>
    <p:cover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carnival background"/>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3000"/>
                    </a14:imgEffect>
                    <a14:imgEffect>
                      <a14:brightnessContrast bright="24000" contrast="-60000"/>
                    </a14:imgEffect>
                  </a14:imgLayer>
                </a14:imgProps>
              </a:ext>
              <a:ext uri="{28A0092B-C50C-407E-A947-70E740481C1C}">
                <a14:useLocalDpi xmlns:a14="http://schemas.microsoft.com/office/drawing/2010/main" val="0"/>
              </a:ext>
            </a:extLst>
          </a:blip>
          <a:srcRect/>
          <a:stretch>
            <a:fillRect/>
          </a:stretch>
        </p:blipFill>
        <p:spPr bwMode="auto">
          <a:xfrm>
            <a:off x="0" y="13854"/>
            <a:ext cx="9144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8435"/>
            <a:ext cx="8229600" cy="1143000"/>
          </a:xfrm>
        </p:spPr>
        <p:txBody>
          <a:bodyPr/>
          <a:lstStyle/>
          <a:p>
            <a:r>
              <a:rPr lang="en-US" dirty="0">
                <a:latin typeface="Bauhaus 93" panose="04030905020B02020C02" pitchFamily="82" charset="0"/>
              </a:rPr>
              <a:t>Secrets of the Sky (1973)</a:t>
            </a:r>
            <a:endParaRPr lang="en-US" dirty="0">
              <a:latin typeface="Bauhaus 93" panose="04030905020B02020C02" pitchFamily="82" charset="0"/>
            </a:endParaRPr>
          </a:p>
        </p:txBody>
      </p:sp>
      <p:pic>
        <p:nvPicPr>
          <p:cNvPr id="1026" name="Picture 2" descr="http://www.bestoftrinidad.com/pictures/berkeley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524000"/>
            <a:ext cx="4648200" cy="38735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rot="16200000">
            <a:off x="-2914650" y="2914649"/>
            <a:ext cx="6857999" cy="1028699"/>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atin typeface="Bauhaus 93" panose="04030905020B02020C02" pitchFamily="82" charset="0"/>
              </a:rPr>
              <a:t>WAYNE  KENNETH  BERKELEY</a:t>
            </a:r>
            <a:endParaRPr lang="en-US" dirty="0">
              <a:latin typeface="Bauhaus 93" panose="04030905020B02020C02" pitchFamily="82" charset="0"/>
            </a:endParaRPr>
          </a:p>
        </p:txBody>
      </p:sp>
    </p:spTree>
    <p:extLst>
      <p:ext uri="{BB962C8B-B14F-4D97-AF65-F5344CB8AC3E}">
        <p14:creationId xmlns:p14="http://schemas.microsoft.com/office/powerpoint/2010/main" val="4266181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533400" y="1752600"/>
          <a:ext cx="8001000" cy="3721608"/>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7">
                  <a:txBody>
                    <a:bodyPr/>
                    <a:lstStyle/>
                    <a:p>
                      <a:pPr marL="0" marR="0" algn="ctr">
                        <a:lnSpc>
                          <a:spcPct val="115000"/>
                        </a:lnSpc>
                        <a:spcBef>
                          <a:spcPts val="0"/>
                        </a:spcBef>
                        <a:spcAft>
                          <a:spcPts val="0"/>
                        </a:spcAft>
                      </a:pPr>
                      <a:r>
                        <a:rPr lang="en-US" sz="1200" b="1" dirty="0">
                          <a:latin typeface="Times New Roman"/>
                          <a:ea typeface="Times New Roman"/>
                          <a:cs typeface="Times New Roman"/>
                        </a:rPr>
                        <a:t>7</a:t>
                      </a:r>
                      <a:endParaRPr lang="en-US" sz="1100" dirty="0">
                        <a:latin typeface="Calibri"/>
                        <a:ea typeface="Calibri"/>
                        <a:cs typeface="Times New Roman"/>
                      </a:endParaRPr>
                    </a:p>
                  </a:txBody>
                  <a:tcPr marL="114300" marR="114300" marT="114300" marB="114300" anchor="ctr"/>
                </a:tc>
                <a:tc rowSpan="7">
                  <a:txBody>
                    <a:bodyPr/>
                    <a:lstStyle/>
                    <a:p>
                      <a:pPr marL="0" marR="0" algn="ctr">
                        <a:lnSpc>
                          <a:spcPct val="115000"/>
                        </a:lnSpc>
                        <a:spcBef>
                          <a:spcPts val="0"/>
                        </a:spcBef>
                        <a:spcAft>
                          <a:spcPts val="0"/>
                        </a:spcAft>
                      </a:pPr>
                      <a:r>
                        <a:rPr lang="en-US" sz="1200" b="1" dirty="0">
                          <a:latin typeface="Times New Roman"/>
                          <a:ea typeface="Times New Roman"/>
                          <a:cs typeface="Times New Roman"/>
                        </a:rPr>
                        <a:t>Brian MacFarlane</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2007</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India — The Story of Boyie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2008</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Earth: Cries of Despair, Wings of Hope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2009</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Out of Africa: Africa-Her People, Her Glory, Her Tears</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2010</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Resurrection: The </a:t>
                      </a:r>
                      <a:r>
                        <a:rPr lang="en-US" sz="1200" b="1" dirty="0" err="1">
                          <a:latin typeface="Times New Roman"/>
                          <a:ea typeface="Times New Roman"/>
                          <a:cs typeface="Times New Roman"/>
                        </a:rPr>
                        <a:t>Mas</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2011</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Humanity Circle Of Life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2012</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Sanctification... In Search Of</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2013</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Joy: The Finale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bl>
          </a:graphicData>
        </a:graphic>
      </p:graphicFrame>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imanche gras"/>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77000"/>
                    </a14:imgEffect>
                    <a14:imgEffect>
                      <a14:brightnessContrast bright="76000" contrast="-63000"/>
                    </a14:imgEffect>
                  </a14:imgLayer>
                </a14:imgProps>
              </a:ext>
              <a:ext uri="{28A0092B-C50C-407E-A947-70E740481C1C}">
                <a14:useLocalDpi xmlns:a14="http://schemas.microsoft.com/office/drawing/2010/main" val="0"/>
              </a:ext>
            </a:extLst>
          </a:blip>
          <a:srcRect/>
          <a:stretch>
            <a:fillRect/>
          </a:stretch>
        </p:blipFill>
        <p:spPr bwMode="auto">
          <a:xfrm>
            <a:off x="0" y="-260838"/>
            <a:ext cx="9753600" cy="71247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95994"/>
            <a:ext cx="8229600" cy="1143000"/>
          </a:xfrm>
        </p:spPr>
        <p:txBody>
          <a:bodyPr>
            <a:normAutofit fontScale="90000"/>
          </a:bodyPr>
          <a:lstStyle/>
          <a:p>
            <a:r>
              <a:rPr lang="en-US" dirty="0" err="1">
                <a:latin typeface="Bauhaus 93" panose="04030905020B02020C02" pitchFamily="82" charset="0"/>
              </a:rPr>
              <a:t>Dimanche</a:t>
            </a:r>
            <a:r>
              <a:rPr lang="en-US" dirty="0">
                <a:latin typeface="Bauhaus 93" panose="04030905020B02020C02" pitchFamily="82" charset="0"/>
              </a:rPr>
              <a:t> Gras 2019 </a:t>
            </a:r>
            <a:r>
              <a:rPr lang="en-US" dirty="0" smtClean="0">
                <a:latin typeface="Bauhaus 93" panose="04030905020B02020C02" pitchFamily="82" charset="0"/>
              </a:rPr>
              <a:t>– </a:t>
            </a:r>
            <a:br>
              <a:rPr lang="en-US" dirty="0" smtClean="0">
                <a:latin typeface="Bauhaus 93" panose="04030905020B02020C02" pitchFamily="82" charset="0"/>
              </a:rPr>
            </a:br>
            <a:r>
              <a:rPr lang="en-US" dirty="0" smtClean="0">
                <a:latin typeface="Bauhaus 93" panose="04030905020B02020C02" pitchFamily="82" charset="0"/>
              </a:rPr>
              <a:t>Stunning </a:t>
            </a:r>
            <a:r>
              <a:rPr lang="en-US" dirty="0">
                <a:latin typeface="Bauhaus 93" panose="04030905020B02020C02" pitchFamily="82" charset="0"/>
              </a:rPr>
              <a:t>Opening Presentation</a:t>
            </a:r>
          </a:p>
        </p:txBody>
      </p:sp>
      <p:pic>
        <p:nvPicPr>
          <p:cNvPr id="3" name="DZE5R3Tpm_4"/>
          <p:cNvPicPr>
            <a:picLocks noRot="1" noChangeAspect="1"/>
          </p:cNvPicPr>
          <p:nvPr>
            <a:videoFile r:link="rId1"/>
          </p:nvPr>
        </p:nvPicPr>
        <p:blipFill>
          <a:blip r:embed="rId5"/>
          <a:stretch>
            <a:fillRect/>
          </a:stretch>
        </p:blipFill>
        <p:spPr>
          <a:xfrm>
            <a:off x="2286000" y="2143125"/>
            <a:ext cx="4572000" cy="2571750"/>
          </a:xfrm>
          <a:prstGeom prst="rect">
            <a:avLst/>
          </a:prstGeom>
        </p:spPr>
      </p:pic>
      <p:sp>
        <p:nvSpPr>
          <p:cNvPr id="6" name="Title 1"/>
          <p:cNvSpPr txBox="1">
            <a:spLocks/>
          </p:cNvSpPr>
          <p:nvPr/>
        </p:nvSpPr>
        <p:spPr>
          <a:xfrm>
            <a:off x="3048000" y="4903543"/>
            <a:ext cx="3048000" cy="8858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002060"/>
                </a:solidFill>
                <a:latin typeface="Monotype Corsiva" panose="03010101010201010101" pitchFamily="66" charset="0"/>
              </a:rPr>
              <a:t>Double Click to Play Video</a:t>
            </a:r>
            <a:endParaRPr lang="en-US" sz="2000" b="1" dirty="0">
              <a:solidFill>
                <a:srgbClr val="002060"/>
              </a:solidFill>
              <a:latin typeface="Monotype Corsiva" panose="03010101010201010101"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915400" cy="1143000"/>
          </a:xfrm>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685800" y="1295400"/>
          <a:ext cx="8001000" cy="5390388"/>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12">
                  <a:txBody>
                    <a:bodyPr/>
                    <a:lstStyle/>
                    <a:p>
                      <a:pPr marL="0" marR="0" algn="ctr">
                        <a:lnSpc>
                          <a:spcPct val="115000"/>
                        </a:lnSpc>
                        <a:spcBef>
                          <a:spcPts val="0"/>
                        </a:spcBef>
                        <a:spcAft>
                          <a:spcPts val="0"/>
                        </a:spcAft>
                      </a:pPr>
                      <a:r>
                        <a:rPr lang="en-US" sz="1050" b="1">
                          <a:latin typeface="Times New Roman"/>
                          <a:ea typeface="Times New Roman"/>
                          <a:cs typeface="Times New Roman"/>
                        </a:rPr>
                        <a:t>6</a:t>
                      </a:r>
                      <a:endParaRPr lang="en-US" sz="1050">
                        <a:latin typeface="Calibri"/>
                        <a:ea typeface="Calibri"/>
                        <a:cs typeface="Times New Roman"/>
                      </a:endParaRPr>
                    </a:p>
                  </a:txBody>
                  <a:tcPr marL="114300" marR="114300" marT="114300" marB="114300" anchor="ctr"/>
                </a:tc>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George Bailey</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1957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Back to Africa</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1959</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Relics of Egypt</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1960</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Ye Saga of Merry England</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1961</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Yzantine Glory</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1962</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Somewhere in New Guinea</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1969</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Bright Africa</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Peter </a:t>
                      </a:r>
                      <a:r>
                        <a:rPr lang="en-US" sz="1050" b="1" dirty="0" err="1">
                          <a:latin typeface="Times New Roman"/>
                          <a:ea typeface="Times New Roman"/>
                          <a:cs typeface="Times New Roman"/>
                        </a:rPr>
                        <a:t>Minshall</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1979</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Carnival of the Sea</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Carnival Is Color</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1995</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Hallelujah</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1996</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Song of the Earth</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Tapestry</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2020</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Mas</a:t>
                      </a:r>
                      <a:r>
                        <a:rPr lang="en-US" sz="1050" b="1" dirty="0">
                          <a:latin typeface="Times New Roman"/>
                          <a:ea typeface="Times New Roman"/>
                          <a:cs typeface="Times New Roman"/>
                        </a:rPr>
                        <a:t> Pieta</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2"/>
                  </a:ext>
                </a:extLst>
              </a:tr>
            </a:tbl>
          </a:graphicData>
        </a:graphic>
      </p:graphicFrame>
    </p:spTree>
  </p:cSld>
  <p:clrMapOvr>
    <a:masterClrMapping/>
  </p:clrMapOvr>
  <p:transition>
    <p:pull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1143000"/>
          </a:xfrm>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449024327"/>
              </p:ext>
            </p:extLst>
          </p:nvPr>
        </p:nvGraphicFramePr>
        <p:xfrm>
          <a:off x="762000" y="1143000"/>
          <a:ext cx="8001000" cy="5266944"/>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6">
                  <a:txBody>
                    <a:bodyPr/>
                    <a:lstStyle/>
                    <a:p>
                      <a:pPr marL="0" marR="0" algn="ctr">
                        <a:lnSpc>
                          <a:spcPct val="115000"/>
                        </a:lnSpc>
                        <a:spcBef>
                          <a:spcPts val="0"/>
                        </a:spcBef>
                        <a:spcAft>
                          <a:spcPts val="0"/>
                        </a:spcAft>
                      </a:pPr>
                      <a:r>
                        <a:rPr lang="en-US" sz="1200" b="1" dirty="0" smtClean="0">
                          <a:latin typeface="Times New Roman" panose="02020603050405020304" pitchFamily="18" charset="0"/>
                          <a:ea typeface="Calibri"/>
                          <a:cs typeface="Times New Roman" panose="02020603050405020304" pitchFamily="18" charset="0"/>
                        </a:rPr>
                        <a:t>6</a:t>
                      </a:r>
                      <a:endParaRPr lang="en-US" sz="1200" b="1" dirty="0">
                        <a:latin typeface="Times New Roman" panose="02020603050405020304" pitchFamily="18" charset="0"/>
                        <a:ea typeface="Calibri"/>
                        <a:cs typeface="Times New Roman" panose="02020603050405020304" pitchFamily="18" charset="0"/>
                      </a:endParaRPr>
                    </a:p>
                  </a:txBody>
                  <a:tcPr marL="114300" marR="114300" marT="114300" marB="114300" anchor="ctr"/>
                </a:tc>
                <a:tc rowSpan="6">
                  <a:txBody>
                    <a:bodyPr/>
                    <a:lstStyle/>
                    <a:p>
                      <a:pPr marL="0" marR="0" algn="ctr">
                        <a:lnSpc>
                          <a:spcPct val="115000"/>
                        </a:lnSpc>
                        <a:spcBef>
                          <a:spcPts val="0"/>
                        </a:spcBef>
                        <a:spcAft>
                          <a:spcPts val="0"/>
                        </a:spcAft>
                      </a:pPr>
                      <a:r>
                        <a:rPr lang="en-US" sz="1200" b="1" dirty="0">
                          <a:latin typeface="Times New Roman"/>
                          <a:ea typeface="Times New Roman"/>
                          <a:cs typeface="Times New Roman"/>
                        </a:rPr>
                        <a:t>Harold </a:t>
                      </a:r>
                      <a:r>
                        <a:rPr lang="en-US" sz="1200" b="1" dirty="0" err="1">
                          <a:latin typeface="Times New Roman"/>
                          <a:ea typeface="Times New Roman"/>
                          <a:cs typeface="Times New Roman"/>
                        </a:rPr>
                        <a:t>Saldenah</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1955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Imperial Rome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1956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Norse Gods and Vikings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1958</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Holy War/the Atlantis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1964</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Mexico 1519 - 1521</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Pacific Paradise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El Dorado, City of Gold</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rowSpan="5">
                  <a:txBody>
                    <a:bodyPr/>
                    <a:lstStyle/>
                    <a:p>
                      <a:pPr marL="0" marR="0" algn="ctr">
                        <a:lnSpc>
                          <a:spcPct val="115000"/>
                        </a:lnSpc>
                        <a:spcBef>
                          <a:spcPts val="0"/>
                        </a:spcBef>
                        <a:spcAft>
                          <a:spcPts val="0"/>
                        </a:spcAft>
                      </a:pPr>
                      <a:r>
                        <a:rPr lang="en-US" sz="1200" b="1">
                          <a:latin typeface="Times New Roman"/>
                          <a:ea typeface="Times New Roman"/>
                          <a:cs typeface="Times New Roman"/>
                        </a:rPr>
                        <a:t>5</a:t>
                      </a:r>
                      <a:endParaRPr lang="en-US" sz="1100">
                        <a:latin typeface="Calibri"/>
                        <a:ea typeface="Calibri"/>
                        <a:cs typeface="Times New Roman"/>
                      </a:endParaRPr>
                    </a:p>
                  </a:txBody>
                  <a:tcPr marL="114300" marR="114300" marT="114300" marB="114300" anchor="ctr"/>
                </a:tc>
                <a:tc rowSpan="5">
                  <a:txBody>
                    <a:bodyPr/>
                    <a:lstStyle/>
                    <a:p>
                      <a:pPr marL="0" marR="0" algn="ctr">
                        <a:lnSpc>
                          <a:spcPct val="115000"/>
                        </a:lnSpc>
                        <a:spcBef>
                          <a:spcPts val="0"/>
                        </a:spcBef>
                        <a:spcAft>
                          <a:spcPts val="0"/>
                        </a:spcAft>
                      </a:pPr>
                      <a:r>
                        <a:rPr lang="en-US" sz="1200" b="1" dirty="0">
                          <a:latin typeface="Times New Roman"/>
                          <a:ea typeface="Times New Roman"/>
                          <a:cs typeface="Times New Roman"/>
                        </a:rPr>
                        <a:t>Edmund Hart</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Playing Cards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1970</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Inferno</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1983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Mas Sweet Mas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Islands in the Sun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Out of this World</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bl>
          </a:graphicData>
        </a:graphic>
      </p:graphicFrame>
    </p:spTree>
  </p:cSld>
  <p:clrMapOvr>
    <a:masterClrMapping/>
  </p:clrMapOvr>
  <p:transition>
    <p:blinds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4" name="Table 3"/>
          <p:cNvGraphicFramePr>
            <a:graphicFrameLocks noGrp="1"/>
          </p:cNvGraphicFramePr>
          <p:nvPr/>
        </p:nvGraphicFramePr>
        <p:xfrm>
          <a:off x="685800" y="1600200"/>
          <a:ext cx="8001000" cy="4389120"/>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5">
                  <a:txBody>
                    <a:bodyPr/>
                    <a:lstStyle/>
                    <a:p>
                      <a:pPr marL="0" marR="0" algn="ctr">
                        <a:lnSpc>
                          <a:spcPct val="115000"/>
                        </a:lnSpc>
                        <a:spcBef>
                          <a:spcPts val="0"/>
                        </a:spcBef>
                        <a:spcAft>
                          <a:spcPts val="0"/>
                        </a:spcAft>
                      </a:pPr>
                      <a:r>
                        <a:rPr lang="en-US" sz="1200" b="1" dirty="0" smtClean="0">
                          <a:latin typeface="Times New Roman" pitchFamily="18" charset="0"/>
                          <a:ea typeface="Calibri"/>
                          <a:cs typeface="Times New Roman" pitchFamily="18" charset="0"/>
                        </a:rPr>
                        <a:t>5</a:t>
                      </a:r>
                    </a:p>
                  </a:txBody>
                  <a:tcPr marL="114300" marR="114300" marT="114300" marB="114300" anchor="ctr">
                    <a:lnBlToTr w="12700" cap="flat" cmpd="sng" algn="ctr">
                      <a:noFill/>
                      <a:prstDash val="solid"/>
                      <a:round/>
                      <a:headEnd type="none" w="med" len="med"/>
                      <a:tailEnd type="none" w="med" len="med"/>
                    </a:lnBlToTr>
                  </a:tcPr>
                </a:tc>
                <a:tc rowSpan="5">
                  <a:txBody>
                    <a:bodyPr/>
                    <a:lstStyle/>
                    <a:p>
                      <a:pPr marL="0" marR="0" algn="ctr">
                        <a:lnSpc>
                          <a:spcPct val="115000"/>
                        </a:lnSpc>
                        <a:spcBef>
                          <a:spcPts val="0"/>
                        </a:spcBef>
                        <a:spcAft>
                          <a:spcPts val="0"/>
                        </a:spcAft>
                      </a:pPr>
                      <a:r>
                        <a:rPr lang="en-US" sz="1200" b="1" dirty="0">
                          <a:latin typeface="Times New Roman"/>
                          <a:ea typeface="Times New Roman"/>
                          <a:cs typeface="Times New Roman"/>
                        </a:rPr>
                        <a:t>Stephen Lee Heung</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1967</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China, the Forbidden City</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We Kind a People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Paradise Lost</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1977</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Cosmic Aura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1983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Rain Forest</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rowSpan="4">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4</a:t>
                      </a:r>
                      <a:endParaRPr lang="en-US" sz="1100" dirty="0">
                        <a:latin typeface="Calibri"/>
                        <a:ea typeface="Calibri"/>
                        <a:cs typeface="Times New Roman"/>
                      </a:endParaRPr>
                    </a:p>
                  </a:txBody>
                  <a:tcPr marL="114300" marR="114300" marT="114300" marB="114300" anchor="ctr"/>
                </a:tc>
                <a:tc rowSpan="4">
                  <a:txBody>
                    <a:bodyPr/>
                    <a:lstStyle/>
                    <a:p>
                      <a:pPr marL="0" marR="0" algn="ctr">
                        <a:lnSpc>
                          <a:spcPct val="115000"/>
                        </a:lnSpc>
                        <a:spcBef>
                          <a:spcPts val="0"/>
                        </a:spcBef>
                        <a:spcAft>
                          <a:spcPts val="0"/>
                        </a:spcAft>
                      </a:pPr>
                      <a:r>
                        <a:rPr lang="en-US" sz="1200" b="1">
                          <a:latin typeface="Times New Roman"/>
                          <a:ea typeface="Times New Roman"/>
                          <a:cs typeface="Times New Roman"/>
                        </a:rPr>
                        <a:t>Legends</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1999</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Dynasty</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2000</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Streets of Fire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2001</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2001 - Now and Beyond</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2003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Bedazzled</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bl>
          </a:graphicData>
        </a:graphic>
      </p:graphicFrame>
    </p:spTree>
  </p:cSld>
  <p:clrMapOvr>
    <a:masterClrMapping/>
  </p:clrMapOvr>
  <p:transition>
    <p:blinds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533400" y="1219200"/>
          <a:ext cx="8001000" cy="5390388"/>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12">
                  <a:txBody>
                    <a:bodyPr/>
                    <a:lstStyle/>
                    <a:p>
                      <a:pPr marL="0" marR="0" algn="ctr">
                        <a:lnSpc>
                          <a:spcPct val="115000"/>
                        </a:lnSpc>
                        <a:spcBef>
                          <a:spcPts val="0"/>
                        </a:spcBef>
                        <a:spcAft>
                          <a:spcPts val="0"/>
                        </a:spcAft>
                      </a:pPr>
                      <a:r>
                        <a:rPr lang="en-US" sz="1050" b="1" dirty="0">
                          <a:latin typeface="Times New Roman"/>
                          <a:ea typeface="Times New Roman"/>
                          <a:cs typeface="Times New Roman"/>
                        </a:rPr>
                        <a:t>3</a:t>
                      </a:r>
                      <a:endParaRPr lang="en-US" sz="1050" dirty="0">
                        <a:latin typeface="Calibri"/>
                        <a:ea typeface="Calibri"/>
                        <a:cs typeface="Times New Roman"/>
                      </a:endParaRPr>
                    </a:p>
                  </a:txBody>
                  <a:tcPr marL="114300" marR="114300" marT="114300" marB="114300" anchor="ctr"/>
                </a:tc>
                <a:tc rowSpan="3">
                  <a:txBody>
                    <a:bodyPr/>
                    <a:lstStyle/>
                    <a:p>
                      <a:pPr marL="0" marR="0" algn="ctr">
                        <a:lnSpc>
                          <a:spcPct val="115000"/>
                        </a:lnSpc>
                        <a:spcBef>
                          <a:spcPts val="0"/>
                        </a:spcBef>
                        <a:spcAft>
                          <a:spcPts val="0"/>
                        </a:spcAft>
                      </a:pPr>
                      <a:r>
                        <a:rPr lang="en-US" sz="1050" b="1">
                          <a:latin typeface="Times New Roman"/>
                          <a:ea typeface="Times New Roman"/>
                          <a:cs typeface="Times New Roman"/>
                        </a:rPr>
                        <a:t>Irvin McWilliams</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1971</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Wonders of Bucco Reef</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1972</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Anancy Stories</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1978</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Know Your Country</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rowSpan="3">
                  <a:txBody>
                    <a:bodyPr/>
                    <a:lstStyle/>
                    <a:p>
                      <a:pPr marL="0" marR="0" algn="ctr">
                        <a:lnSpc>
                          <a:spcPct val="115000"/>
                        </a:lnSpc>
                        <a:spcBef>
                          <a:spcPts val="0"/>
                        </a:spcBef>
                        <a:spcAft>
                          <a:spcPts val="0"/>
                        </a:spcAft>
                      </a:pPr>
                      <a:r>
                        <a:rPr lang="en-US" sz="1050" b="1">
                          <a:latin typeface="Times New Roman"/>
                          <a:ea typeface="Times New Roman"/>
                          <a:cs typeface="Times New Roman"/>
                        </a:rPr>
                        <a:t>Raoul Garib</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1982</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The Sting</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1984</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In the Market Place</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1985</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Gulf of Paria</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rowSpan="3">
                  <a:txBody>
                    <a:bodyPr/>
                    <a:lstStyle/>
                    <a:p>
                      <a:pPr marL="0" marR="0" algn="ctr">
                        <a:lnSpc>
                          <a:spcPct val="115000"/>
                        </a:lnSpc>
                        <a:spcBef>
                          <a:spcPts val="0"/>
                        </a:spcBef>
                        <a:spcAft>
                          <a:spcPts val="0"/>
                        </a:spcAft>
                      </a:pPr>
                      <a:r>
                        <a:rPr lang="en-US" sz="1050" b="1">
                          <a:latin typeface="Times New Roman"/>
                          <a:ea typeface="Times New Roman"/>
                          <a:cs typeface="Times New Roman"/>
                        </a:rPr>
                        <a:t>Ronnie and Caro</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2016</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Tears Of</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Fearless 10</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2018</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Life's a Checkered Board</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rowSpan="3">
                  <a:txBody>
                    <a:bodyPr/>
                    <a:lstStyle/>
                    <a:p>
                      <a:pPr marL="0" marR="0" algn="ctr">
                        <a:lnSpc>
                          <a:spcPct val="115000"/>
                        </a:lnSpc>
                        <a:spcBef>
                          <a:spcPts val="0"/>
                        </a:spcBef>
                        <a:spcAft>
                          <a:spcPts val="0"/>
                        </a:spcAft>
                      </a:pPr>
                      <a:r>
                        <a:rPr lang="en-US" sz="1050" b="1">
                          <a:latin typeface="Times New Roman"/>
                          <a:ea typeface="Times New Roman"/>
                          <a:cs typeface="Times New Roman"/>
                        </a:rPr>
                        <a:t>Trini Revellers</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2004</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Arabian Nights</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2005</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Conquest of the Indies</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2006</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Rome, The Empire</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2"/>
                  </a:ext>
                </a:extLst>
              </a:tr>
            </a:tbl>
          </a:graphicData>
        </a:graphic>
      </p:graphicFrame>
    </p:spTree>
  </p:cSld>
  <p:clrMapOvr>
    <a:masterClrMapping/>
  </p:clrMapOvr>
  <p:transition>
    <p:check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Bauhaus 93" pitchFamily="82" charset="0"/>
              </a:rPr>
              <a:t/>
            </a:r>
            <a:br>
              <a:rPr lang="en-US" dirty="0" smtClean="0">
                <a:latin typeface="Bauhaus 93" pitchFamily="82" charset="0"/>
              </a:rPr>
            </a:br>
            <a:r>
              <a:rPr lang="en-US" dirty="0" smtClean="0">
                <a:latin typeface="Bauhaus 93" pitchFamily="82" charset="0"/>
              </a:rPr>
              <a:t/>
            </a:r>
            <a:br>
              <a:rPr lang="en-US" dirty="0" smtClean="0">
                <a:latin typeface="Bauhaus 93" pitchFamily="82" charset="0"/>
              </a:rPr>
            </a:br>
            <a:r>
              <a:rPr lang="en-US" dirty="0" smtClean="0">
                <a:latin typeface="Bauhaus 93" pitchFamily="82" charset="0"/>
              </a:rPr>
              <a:t>Carnival Band of the Year </a:t>
            </a:r>
            <a:br>
              <a:rPr lang="en-US" dirty="0" smtClean="0">
                <a:latin typeface="Bauhaus 93" pitchFamily="82" charset="0"/>
              </a:rPr>
            </a:br>
            <a:r>
              <a:rPr lang="en-US"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685800" y="2286000"/>
          <a:ext cx="8001000" cy="3282696"/>
        </p:xfrm>
        <a:graphic>
          <a:graphicData uri="http://schemas.openxmlformats.org/drawingml/2006/table">
            <a:tbl>
              <a:tblPr firstRow="1" bandRow="1">
                <a:tableStyleId>{5C22544A-7EE6-4342-B048-85BDC9FD1C3A}</a:tableStyleId>
              </a:tblPr>
              <a:tblGrid>
                <a:gridCol w="20002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29718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of the Year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Leader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Band Portrayal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2</a:t>
                      </a:r>
                      <a:endParaRPr lang="en-US" sz="1100">
                        <a:latin typeface="Calibri"/>
                        <a:ea typeface="Calibri"/>
                        <a:cs typeface="Times New Roman"/>
                      </a:endParaRPr>
                    </a:p>
                  </a:txBody>
                  <a:tcPr marL="114300" marR="114300" marT="114300" marB="114300" anchor="ctr"/>
                </a:tc>
                <a:tc rowSpan="2">
                  <a:txBody>
                    <a:bodyPr/>
                    <a:lstStyle/>
                    <a:p>
                      <a:pPr marL="0" marR="0" algn="ctr">
                        <a:lnSpc>
                          <a:spcPct val="115000"/>
                        </a:lnSpc>
                        <a:spcBef>
                          <a:spcPts val="0"/>
                        </a:spcBef>
                        <a:spcAft>
                          <a:spcPts val="0"/>
                        </a:spcAft>
                      </a:pPr>
                      <a:r>
                        <a:rPr lang="en-US" sz="1200" b="1" dirty="0">
                          <a:latin typeface="Times New Roman"/>
                          <a:ea typeface="Times New Roman"/>
                          <a:cs typeface="Times New Roman"/>
                        </a:rPr>
                        <a:t>Neal &amp; Massy Trinidad </a:t>
                      </a:r>
                      <a:r>
                        <a:rPr lang="en-US" sz="1200" b="1" dirty="0" smtClean="0">
                          <a:latin typeface="Times New Roman"/>
                          <a:ea typeface="Times New Roman"/>
                          <a:cs typeface="Times New Roman"/>
                        </a:rPr>
                        <a:t>All Stars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2014</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Sailors on Shore Leave at a Tropical Fiesta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Ships Ahoy At A French Festival</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rowSpan="4">
                  <a:txBody>
                    <a:bodyPr/>
                    <a:lstStyle/>
                    <a:p>
                      <a:pPr marL="0" marR="0" algn="ctr">
                        <a:lnSpc>
                          <a:spcPct val="115000"/>
                        </a:lnSpc>
                        <a:spcBef>
                          <a:spcPts val="0"/>
                        </a:spcBef>
                        <a:spcAft>
                          <a:spcPts val="0"/>
                        </a:spcAft>
                      </a:pPr>
                      <a:r>
                        <a:rPr lang="en-US" sz="1200" b="1">
                          <a:latin typeface="Times New Roman"/>
                          <a:ea typeface="Times New Roman"/>
                          <a:cs typeface="Times New Roman"/>
                        </a:rPr>
                        <a:t>1</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Russell Charter</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1963</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Gulliver's Travels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Zodiac Associates</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1981</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Jungle Fever</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Barbarossa</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2002</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Untamed</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Lost Tribe</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2019</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Taj</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bl>
          </a:graphicData>
        </a:graphic>
      </p:graphicFrame>
    </p:spTree>
  </p:cSld>
  <p:clrMapOvr>
    <a:masterClrMapping/>
  </p:clrMapOvr>
  <p:transition>
    <p:comb/>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Image result for carnival background images"/>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
        <p:nvSpPr>
          <p:cNvPr id="28676" name="AutoShape 4" descr="Image result for ROAD MARCH WINN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3886200" y="1600200"/>
            <a:ext cx="4572000" cy="3242426"/>
          </a:xfrm>
          <a:prstGeom prst="rect">
            <a:avLst/>
          </a:prstGeom>
        </p:spPr>
        <p:txBody>
          <a:bodyPr>
            <a:spAutoFit/>
          </a:bodyPr>
          <a:lstStyle/>
          <a:p>
            <a:pPr algn="ctr">
              <a:lnSpc>
                <a:spcPct val="115000"/>
              </a:lnSpc>
            </a:pPr>
            <a:r>
              <a:rPr lang="en-US" sz="4000" b="1" dirty="0" smtClean="0">
                <a:solidFill>
                  <a:srgbClr val="002060"/>
                </a:solidFill>
                <a:latin typeface="Monotype Corsiva" pitchFamily="66" charset="0"/>
                <a:ea typeface="Times New Roman"/>
                <a:cs typeface="Times New Roman"/>
              </a:rPr>
              <a:t>Which was the First Pan side to win a </a:t>
            </a:r>
          </a:p>
          <a:p>
            <a:pPr algn="ctr">
              <a:lnSpc>
                <a:spcPct val="115000"/>
              </a:lnSpc>
            </a:pPr>
            <a:r>
              <a:rPr lang="en-US" sz="4000" b="1" dirty="0" smtClean="0">
                <a:solidFill>
                  <a:srgbClr val="002060"/>
                </a:solidFill>
                <a:latin typeface="Monotype Corsiva" pitchFamily="66" charset="0"/>
                <a:ea typeface="Times New Roman"/>
                <a:cs typeface="Times New Roman"/>
              </a:rPr>
              <a:t>Large Band of the Year title? </a:t>
            </a:r>
          </a:p>
          <a:p>
            <a:pPr>
              <a:lnSpc>
                <a:spcPct val="115000"/>
              </a:lnSpc>
            </a:pPr>
            <a:endParaRPr lang="en-US" b="1" dirty="0" smtClean="0">
              <a:latin typeface="Times New Roman"/>
              <a:ea typeface="Times New Roman"/>
              <a:cs typeface="Times New Roman"/>
            </a:endParaRPr>
          </a:p>
        </p:txBody>
      </p:sp>
      <p:sp>
        <p:nvSpPr>
          <p:cNvPr id="5" name="Rectangle 4"/>
          <p:cNvSpPr/>
          <p:nvPr/>
        </p:nvSpPr>
        <p:spPr>
          <a:xfrm>
            <a:off x="2286000" y="228600"/>
            <a:ext cx="4572000" cy="1569660"/>
          </a:xfrm>
          <a:prstGeom prst="rect">
            <a:avLst/>
          </a:prstGeom>
        </p:spPr>
        <p:txBody>
          <a:bodyPr>
            <a:spAutoFit/>
          </a:bodyPr>
          <a:lstStyle/>
          <a:p>
            <a:r>
              <a:rPr lang="en-US" sz="4800" b="1" dirty="0" smtClean="0">
                <a:solidFill>
                  <a:srgbClr val="002060"/>
                </a:solidFill>
                <a:latin typeface="Monotype Corsiva" pitchFamily="66" charset="0"/>
              </a:rPr>
              <a:t>TRIVIA</a:t>
            </a:r>
            <a:r>
              <a:rPr lang="en-US" sz="4800" dirty="0" smtClean="0">
                <a:solidFill>
                  <a:srgbClr val="002060"/>
                </a:solidFill>
              </a:rPr>
              <a:t/>
            </a:r>
            <a:br>
              <a:rPr lang="en-US" sz="4800" dirty="0" smtClean="0">
                <a:solidFill>
                  <a:srgbClr val="002060"/>
                </a:solidFill>
              </a:rPr>
            </a:br>
            <a:endParaRPr lang="en-US" sz="4800" dirty="0"/>
          </a:p>
        </p:txBody>
      </p:sp>
    </p:spTree>
  </p:cSld>
  <p:clrMapOvr>
    <a:masterClrMapping/>
  </p:clrMapOvr>
  <p:transition>
    <p:comb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4" descr="Image result for carnival background image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4267200" y="381000"/>
            <a:ext cx="4572000" cy="6321731"/>
          </a:xfrm>
          <a:prstGeom prst="rect">
            <a:avLst/>
          </a:prstGeom>
        </p:spPr>
        <p:txBody>
          <a:bodyPr>
            <a:spAutoFit/>
          </a:bodyPr>
          <a:lstStyle/>
          <a:p>
            <a:pPr algn="ctr">
              <a:lnSpc>
                <a:spcPct val="115000"/>
              </a:lnSpc>
            </a:pPr>
            <a:r>
              <a:rPr lang="en-US" sz="3200" dirty="0" smtClean="0">
                <a:solidFill>
                  <a:srgbClr val="002060"/>
                </a:solidFill>
                <a:latin typeface="Monotype Corsiva" pitchFamily="66" charset="0"/>
                <a:ea typeface="Times New Roman"/>
                <a:cs typeface="Times New Roman"/>
              </a:rPr>
              <a:t>The First </a:t>
            </a:r>
            <a:r>
              <a:rPr lang="en-US" sz="3200" dirty="0" err="1" smtClean="0">
                <a:solidFill>
                  <a:srgbClr val="002060"/>
                </a:solidFill>
                <a:latin typeface="Monotype Corsiva" pitchFamily="66" charset="0"/>
                <a:ea typeface="Times New Roman"/>
                <a:cs typeface="Times New Roman"/>
              </a:rPr>
              <a:t>panside</a:t>
            </a:r>
            <a:r>
              <a:rPr lang="en-US" sz="3200" dirty="0" smtClean="0">
                <a:solidFill>
                  <a:srgbClr val="002060"/>
                </a:solidFill>
                <a:latin typeface="Monotype Corsiva" pitchFamily="66" charset="0"/>
                <a:ea typeface="Times New Roman"/>
                <a:cs typeface="Times New Roman"/>
              </a:rPr>
              <a:t> to win a “</a:t>
            </a:r>
            <a:r>
              <a:rPr lang="en-US" sz="3200" b="1" dirty="0" smtClean="0">
                <a:solidFill>
                  <a:srgbClr val="002060"/>
                </a:solidFill>
                <a:latin typeface="Monotype Corsiva" pitchFamily="66" charset="0"/>
                <a:ea typeface="Times New Roman"/>
                <a:cs typeface="Times New Roman"/>
              </a:rPr>
              <a:t>Large Band of the Year “</a:t>
            </a:r>
          </a:p>
          <a:p>
            <a:pPr algn="ctr">
              <a:lnSpc>
                <a:spcPct val="115000"/>
              </a:lnSpc>
            </a:pPr>
            <a:r>
              <a:rPr lang="en-US" sz="3200" b="1" dirty="0" smtClean="0">
                <a:solidFill>
                  <a:srgbClr val="002060"/>
                </a:solidFill>
                <a:latin typeface="Monotype Corsiva" pitchFamily="66" charset="0"/>
                <a:ea typeface="Times New Roman"/>
                <a:cs typeface="Times New Roman"/>
              </a:rPr>
              <a:t>title was </a:t>
            </a:r>
          </a:p>
          <a:p>
            <a:pPr algn="ctr">
              <a:lnSpc>
                <a:spcPct val="115000"/>
              </a:lnSpc>
            </a:pPr>
            <a:r>
              <a:rPr lang="en-US" sz="3200" b="1" dirty="0" smtClean="0">
                <a:solidFill>
                  <a:srgbClr val="002060"/>
                </a:solidFill>
                <a:latin typeface="Monotype Corsiva" pitchFamily="66" charset="0"/>
                <a:ea typeface="Times New Roman"/>
                <a:cs typeface="Times New Roman"/>
              </a:rPr>
              <a:t>Silver Stars.</a:t>
            </a:r>
          </a:p>
          <a:p>
            <a:pPr algn="ctr">
              <a:lnSpc>
                <a:spcPct val="115000"/>
              </a:lnSpc>
            </a:pPr>
            <a:endParaRPr lang="en-US" sz="3200" b="1" dirty="0" smtClean="0">
              <a:solidFill>
                <a:srgbClr val="002060"/>
              </a:solidFill>
              <a:latin typeface="Monotype Corsiva" pitchFamily="66" charset="0"/>
              <a:ea typeface="Times New Roman"/>
              <a:cs typeface="Times New Roman"/>
            </a:endParaRPr>
          </a:p>
          <a:p>
            <a:pPr algn="ctr">
              <a:lnSpc>
                <a:spcPct val="115000"/>
              </a:lnSpc>
            </a:pPr>
            <a:r>
              <a:rPr lang="en-US" sz="3200" dirty="0" smtClean="0">
                <a:solidFill>
                  <a:srgbClr val="002060"/>
                </a:solidFill>
                <a:latin typeface="Monotype Corsiva" pitchFamily="66" charset="0"/>
                <a:ea typeface="Times New Roman"/>
                <a:cs typeface="Times New Roman"/>
              </a:rPr>
              <a:t>They played background music for Russell Charter who produced the </a:t>
            </a:r>
          </a:p>
          <a:p>
            <a:pPr algn="ctr">
              <a:lnSpc>
                <a:spcPct val="115000"/>
              </a:lnSpc>
            </a:pPr>
            <a:r>
              <a:rPr lang="en-US" sz="3200" dirty="0" smtClean="0">
                <a:solidFill>
                  <a:srgbClr val="002060"/>
                </a:solidFill>
                <a:latin typeface="Monotype Corsiva" pitchFamily="66" charset="0"/>
                <a:ea typeface="Times New Roman"/>
                <a:cs typeface="Times New Roman"/>
              </a:rPr>
              <a:t>winning </a:t>
            </a:r>
            <a:r>
              <a:rPr lang="en-US" sz="3200" b="1" dirty="0" smtClean="0">
                <a:solidFill>
                  <a:srgbClr val="002060"/>
                </a:solidFill>
                <a:latin typeface="Monotype Corsiva" pitchFamily="66" charset="0"/>
                <a:ea typeface="Times New Roman"/>
                <a:cs typeface="Times New Roman"/>
              </a:rPr>
              <a:t>“Band of the Year “</a:t>
            </a:r>
          </a:p>
          <a:p>
            <a:pPr algn="ctr">
              <a:lnSpc>
                <a:spcPct val="115000"/>
              </a:lnSpc>
            </a:pPr>
            <a:r>
              <a:rPr lang="en-US" sz="3200" dirty="0" smtClean="0">
                <a:solidFill>
                  <a:srgbClr val="002060"/>
                </a:solidFill>
                <a:latin typeface="Monotype Corsiva" pitchFamily="66" charset="0"/>
                <a:ea typeface="Times New Roman"/>
                <a:cs typeface="Times New Roman"/>
              </a:rPr>
              <a:t>with</a:t>
            </a:r>
            <a:r>
              <a:rPr lang="en-US" sz="3200" b="1" dirty="0" smtClean="0">
                <a:solidFill>
                  <a:srgbClr val="002060"/>
                </a:solidFill>
                <a:latin typeface="Monotype Corsiva" pitchFamily="66" charset="0"/>
                <a:ea typeface="Times New Roman"/>
                <a:cs typeface="Times New Roman"/>
              </a:rPr>
              <a:t> </a:t>
            </a:r>
          </a:p>
          <a:p>
            <a:pPr algn="ctr">
              <a:lnSpc>
                <a:spcPct val="115000"/>
              </a:lnSpc>
            </a:pPr>
            <a:r>
              <a:rPr lang="en-US" sz="3200" b="1" dirty="0" smtClean="0">
                <a:solidFill>
                  <a:srgbClr val="002060"/>
                </a:solidFill>
                <a:latin typeface="Monotype Corsiva" pitchFamily="66" charset="0"/>
                <a:ea typeface="Times New Roman"/>
                <a:cs typeface="Times New Roman"/>
              </a:rPr>
              <a:t>“Gulliver’s Travels”.</a:t>
            </a:r>
            <a:endParaRPr lang="en-US" sz="3200" dirty="0">
              <a:solidFill>
                <a:srgbClr val="002060"/>
              </a:solidFill>
              <a:latin typeface="Monotype Corsiva" pitchFamily="66" charset="0"/>
              <a:ea typeface="Calibri"/>
              <a:cs typeface="Times New Roman"/>
            </a:endParaRPr>
          </a:p>
        </p:txBody>
      </p:sp>
    </p:spTree>
  </p:cSld>
  <p:clrMapOvr>
    <a:masterClrMapping/>
  </p:clrMapOvr>
  <p:transition>
    <p:randomBa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3400" y="1143000"/>
          <a:ext cx="8077199" cy="5461254"/>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3352799">
                  <a:extLst>
                    <a:ext uri="{9D8B030D-6E8A-4147-A177-3AD203B41FA5}">
                      <a16:colId xmlns:a16="http://schemas.microsoft.com/office/drawing/2014/main" val="20003"/>
                    </a:ext>
                  </a:extLst>
                </a:gridCol>
              </a:tblGrid>
              <a:tr h="433725">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Medium Band Wins</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2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65822">
                <a:tc rowSpan="13">
                  <a:txBody>
                    <a:bodyPr/>
                    <a:lstStyle/>
                    <a:p>
                      <a:pPr marL="0" marR="0" algn="ctr">
                        <a:lnSpc>
                          <a:spcPct val="115000"/>
                        </a:lnSpc>
                        <a:spcBef>
                          <a:spcPts val="0"/>
                        </a:spcBef>
                        <a:spcAft>
                          <a:spcPts val="0"/>
                        </a:spcAft>
                      </a:pPr>
                      <a:r>
                        <a:rPr lang="en-US" sz="900" b="1" dirty="0">
                          <a:latin typeface="Times New Roman"/>
                          <a:ea typeface="Times New Roman"/>
                          <a:cs typeface="Times New Roman"/>
                        </a:rPr>
                        <a:t>13</a:t>
                      </a:r>
                      <a:endParaRPr lang="en-US" sz="900" dirty="0">
                        <a:latin typeface="Calibri"/>
                        <a:ea typeface="Calibri"/>
                        <a:cs typeface="Times New Roman"/>
                      </a:endParaRPr>
                    </a:p>
                  </a:txBody>
                  <a:tcPr marL="114300" marR="114300" marT="114300" marB="114300" anchor="ctr"/>
                </a:tc>
                <a:tc rowSpan="13">
                  <a:txBody>
                    <a:bodyPr/>
                    <a:lstStyle/>
                    <a:p>
                      <a:pPr marL="0" marR="0">
                        <a:lnSpc>
                          <a:spcPct val="115000"/>
                        </a:lnSpc>
                        <a:spcBef>
                          <a:spcPts val="0"/>
                        </a:spcBef>
                        <a:spcAft>
                          <a:spcPts val="0"/>
                        </a:spcAft>
                      </a:pPr>
                      <a:r>
                        <a:rPr lang="en-US" sz="900" b="1" dirty="0">
                          <a:latin typeface="Times New Roman"/>
                          <a:ea typeface="Times New Roman"/>
                          <a:cs typeface="Times New Roman"/>
                        </a:rPr>
                        <a:t>'D' Midas Associates</a:t>
                      </a:r>
                      <a:endParaRPr lang="en-US" sz="9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1989</a:t>
                      </a:r>
                      <a:endParaRPr lang="en-US" sz="9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'D' </a:t>
                      </a:r>
                      <a:r>
                        <a:rPr lang="en-US" sz="900" b="1" dirty="0" err="1">
                          <a:latin typeface="Times New Roman"/>
                          <a:ea typeface="Times New Roman"/>
                          <a:cs typeface="Times New Roman"/>
                        </a:rPr>
                        <a:t>Howlin</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1990</a:t>
                      </a:r>
                      <a:endParaRPr lang="en-US" sz="9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Out of Africa</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1991</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In 'D' Heat of 'D' </a:t>
                      </a:r>
                      <a:r>
                        <a:rPr lang="en-US" sz="900" b="1" dirty="0" err="1">
                          <a:latin typeface="Times New Roman"/>
                          <a:ea typeface="Times New Roman"/>
                          <a:cs typeface="Times New Roman"/>
                        </a:rPr>
                        <a:t>Nite</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1992</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err="1">
                          <a:latin typeface="Times New Roman"/>
                          <a:ea typeface="Times New Roman"/>
                          <a:cs typeface="Times New Roman"/>
                        </a:rPr>
                        <a:t>Quelque</a:t>
                      </a:r>
                      <a:r>
                        <a:rPr lang="en-US" sz="900" b="1" dirty="0">
                          <a:latin typeface="Times New Roman"/>
                          <a:ea typeface="Times New Roman"/>
                          <a:cs typeface="Times New Roman"/>
                        </a:rPr>
                        <a:t> Chose</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1993</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Heads And Tails</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1994</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Where? In 'D' Pacific</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1995</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Ebony And </a:t>
                      </a:r>
                      <a:r>
                        <a:rPr lang="en-US" sz="900" b="1" dirty="0" smtClean="0">
                          <a:latin typeface="Times New Roman"/>
                          <a:ea typeface="Times New Roman"/>
                          <a:cs typeface="Times New Roman"/>
                        </a:rPr>
                        <a:t>Ivory</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1996</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'D' Legends of Fire And Ice</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1997</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Lost Realms</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1998</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Space Odyssey</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2000</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Tribal Rage</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2001</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Dynasties In ‘D’ Desert</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2"/>
                  </a:ext>
                </a:extLst>
              </a:tr>
              <a:tr h="36582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900" b="1">
                          <a:latin typeface="Times New Roman"/>
                          <a:ea typeface="Times New Roman"/>
                          <a:cs typeface="Times New Roman"/>
                        </a:rPr>
                        <a:t>2007</a:t>
                      </a:r>
                      <a:endParaRPr lang="en-US" sz="9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900" b="1" dirty="0">
                          <a:latin typeface="Times New Roman"/>
                          <a:ea typeface="Times New Roman"/>
                          <a:cs typeface="Times New Roman"/>
                        </a:rPr>
                        <a:t>Amazonia</a:t>
                      </a:r>
                      <a:endParaRPr lang="en-US" sz="9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3"/>
                  </a:ext>
                </a:extLst>
              </a:tr>
            </a:tbl>
          </a:graphicData>
        </a:graphic>
      </p:graphicFrame>
      <p:sp>
        <p:nvSpPr>
          <p:cNvPr id="7" name="Title 6"/>
          <p:cNvSpPr>
            <a:spLocks noGrp="1"/>
          </p:cNvSpPr>
          <p:nvPr>
            <p:ph type="title"/>
          </p:nvPr>
        </p:nvSpPr>
        <p:spPr>
          <a:xfrm>
            <a:off x="0" y="0"/>
            <a:ext cx="9144000" cy="12192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latin typeface="Bauhaus 93" pitchFamily="82" charset="0"/>
              </a:rPr>
              <a:t>Medium Band of the Year </a:t>
            </a:r>
            <a:br>
              <a:rPr lang="en-US" b="1" dirty="0" smtClean="0">
                <a:latin typeface="Bauhaus 93" pitchFamily="82" charset="0"/>
              </a:rPr>
            </a:br>
            <a:r>
              <a:rPr lang="en-US" b="1" dirty="0" smtClean="0">
                <a:latin typeface="Bauhaus 93" pitchFamily="82" charset="0"/>
              </a:rPr>
              <a:t>Hall of Fame</a:t>
            </a:r>
            <a:r>
              <a:rPr lang="en-US" dirty="0" smtClean="0"/>
              <a:t/>
            </a:r>
            <a:br>
              <a:rPr lang="en-US" dirty="0" smtClean="0"/>
            </a:br>
            <a:r>
              <a:rPr lang="en-US" dirty="0" smtClean="0"/>
              <a:t/>
            </a:r>
            <a:br>
              <a:rPr lang="en-US" dirty="0" smtClean="0"/>
            </a:br>
            <a:endParaRPr lang="en-US" dirty="0">
              <a:latin typeface="Bauhaus 93" pitchFamily="82" charset="0"/>
            </a:endParaRPr>
          </a:p>
        </p:txBody>
      </p:sp>
    </p:spTree>
  </p:cSld>
  <p:clrMapOvr>
    <a:masterClrMapping/>
  </p:clrMapOvr>
  <p:transition>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latin typeface="Bauhaus 93" pitchFamily="82" charset="0"/>
              </a:rPr>
              <a:t>Medium Band of the Year </a:t>
            </a:r>
            <a:br>
              <a:rPr lang="en-US" b="1" dirty="0" smtClean="0">
                <a:latin typeface="Bauhaus 93" pitchFamily="82" charset="0"/>
              </a:rPr>
            </a:br>
            <a:r>
              <a:rPr lang="en-US" b="1" dirty="0" smtClean="0">
                <a:latin typeface="Bauhaus 93" pitchFamily="82" charset="0"/>
              </a:rPr>
              <a:t>Hall of Fame</a:t>
            </a:r>
            <a:r>
              <a:rPr lang="en-US" dirty="0" smtClean="0"/>
              <a:t/>
            </a:r>
            <a:br>
              <a:rPr lang="en-US" dirty="0" smtClean="0"/>
            </a:br>
            <a:r>
              <a:rPr lang="en-US" dirty="0" smtClean="0"/>
              <a:t/>
            </a:r>
            <a:br>
              <a:rPr lang="en-US" dirty="0" smtClean="0"/>
            </a:br>
            <a:endParaRPr lang="en-US" dirty="0">
              <a:latin typeface="Bauhaus 93" pitchFamily="82" charset="0"/>
            </a:endParaRPr>
          </a:p>
        </p:txBody>
      </p:sp>
      <p:graphicFrame>
        <p:nvGraphicFramePr>
          <p:cNvPr id="4" name="Table 3"/>
          <p:cNvGraphicFramePr>
            <a:graphicFrameLocks noGrp="1"/>
          </p:cNvGraphicFramePr>
          <p:nvPr/>
        </p:nvGraphicFramePr>
        <p:xfrm>
          <a:off x="685800" y="1524000"/>
          <a:ext cx="7924800" cy="384404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Medium Band Wins</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2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8">
                  <a:txBody>
                    <a:bodyPr/>
                    <a:lstStyle/>
                    <a:p>
                      <a:pPr marL="0" marR="0" algn="ctr">
                        <a:lnSpc>
                          <a:spcPct val="115000"/>
                        </a:lnSpc>
                        <a:spcBef>
                          <a:spcPts val="0"/>
                        </a:spcBef>
                        <a:spcAft>
                          <a:spcPts val="0"/>
                        </a:spcAft>
                      </a:pPr>
                      <a:r>
                        <a:rPr lang="en-US" sz="1200" b="1">
                          <a:latin typeface="Times New Roman"/>
                          <a:ea typeface="Times New Roman"/>
                          <a:cs typeface="Times New Roman"/>
                        </a:rPr>
                        <a:t>8</a:t>
                      </a:r>
                      <a:endParaRPr lang="en-US" sz="1100">
                        <a:latin typeface="Calibri"/>
                        <a:ea typeface="Calibri"/>
                        <a:cs typeface="Times New Roman"/>
                      </a:endParaRPr>
                    </a:p>
                  </a:txBody>
                  <a:tcPr marL="114300" marR="114300" marT="114300" marB="114300" anchor="ctr"/>
                </a:tc>
                <a:tc rowSpan="8">
                  <a:txBody>
                    <a:bodyPr/>
                    <a:lstStyle/>
                    <a:p>
                      <a:pPr marL="0" marR="0" algn="ctr">
                        <a:lnSpc>
                          <a:spcPct val="115000"/>
                        </a:lnSpc>
                        <a:spcBef>
                          <a:spcPts val="0"/>
                        </a:spcBef>
                        <a:spcAft>
                          <a:spcPts val="0"/>
                        </a:spcAft>
                      </a:pPr>
                      <a:r>
                        <a:rPr lang="en-US" sz="1200" b="1" dirty="0">
                          <a:latin typeface="Times New Roman"/>
                          <a:ea typeface="Times New Roman"/>
                          <a:cs typeface="Times New Roman"/>
                        </a:rPr>
                        <a:t>Mavericks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1977</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Fantafrica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1978</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Standard Bearers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1980</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Space Encounters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1981</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Asia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1982</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Smoke Signals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1984</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Crusaders</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Masque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Barbaria</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bl>
          </a:graphicData>
        </a:graphic>
      </p:graphicFrame>
    </p:spTree>
  </p:cSld>
  <p:clrMapOvr>
    <a:masterClrMapping/>
  </p:clrMapOvr>
  <p:transition>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latin typeface="Bauhaus 93" pitchFamily="82" charset="0"/>
              </a:rPr>
              <a:t>Medium Band of the Year </a:t>
            </a:r>
            <a:br>
              <a:rPr lang="en-US" b="1" dirty="0" smtClean="0">
                <a:latin typeface="Bauhaus 93" pitchFamily="82" charset="0"/>
              </a:rPr>
            </a:br>
            <a:r>
              <a:rPr lang="en-US" b="1" dirty="0" smtClean="0">
                <a:latin typeface="Bauhaus 93" pitchFamily="82" charset="0"/>
              </a:rPr>
              <a:t>Hall of Fame</a:t>
            </a:r>
            <a:r>
              <a:rPr lang="en-US" dirty="0" smtClean="0"/>
              <a:t/>
            </a:r>
            <a:br>
              <a:rPr lang="en-US" dirty="0" smtClean="0"/>
            </a:br>
            <a:r>
              <a:rPr lang="en-US" dirty="0" smtClean="0"/>
              <a:t/>
            </a:r>
            <a:br>
              <a:rPr lang="en-US" dirty="0" smtClean="0"/>
            </a:br>
            <a:endParaRPr lang="en-US" dirty="0">
              <a:latin typeface="Bauhaus 93" pitchFamily="82" charset="0"/>
            </a:endParaRPr>
          </a:p>
        </p:txBody>
      </p:sp>
      <p:graphicFrame>
        <p:nvGraphicFramePr>
          <p:cNvPr id="4" name="Table 3"/>
          <p:cNvGraphicFramePr>
            <a:graphicFrameLocks noGrp="1"/>
          </p:cNvGraphicFramePr>
          <p:nvPr/>
        </p:nvGraphicFramePr>
        <p:xfrm>
          <a:off x="533400" y="1524000"/>
          <a:ext cx="8153400" cy="5117211"/>
        </p:xfrm>
        <a:graphic>
          <a:graphicData uri="http://schemas.openxmlformats.org/drawingml/2006/table">
            <a:tbl>
              <a:tblPr firstRow="1" bandRow="1">
                <a:tableStyleId>{5C22544A-7EE6-4342-B048-85BDC9FD1C3A}</a:tableStyleId>
              </a:tblPr>
              <a:tblGrid>
                <a:gridCol w="2038350">
                  <a:extLst>
                    <a:ext uri="{9D8B030D-6E8A-4147-A177-3AD203B41FA5}">
                      <a16:colId xmlns:a16="http://schemas.microsoft.com/office/drawing/2014/main" val="20000"/>
                    </a:ext>
                  </a:extLst>
                </a:gridCol>
                <a:gridCol w="2038350">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gridCol w="203835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Medium Band Wins</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2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6</a:t>
                      </a:r>
                      <a:endParaRPr lang="en-US" sz="1050" dirty="0">
                        <a:latin typeface="Calibri"/>
                        <a:ea typeface="Calibri"/>
                        <a:cs typeface="Times New Roman"/>
                      </a:endParaRPr>
                    </a:p>
                  </a:txBody>
                  <a:tcPr marL="114300" marR="114300" marT="114300" marB="114300" anchor="ctr"/>
                </a:tc>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K2K Alliance &amp; Partners</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2015</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M3 (Millennia Three): The Long Walk From Home</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2016</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Searching for Shangri-La</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At The Helm</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2018</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We Stand United</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2018</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Through the Stain Glass Windows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2020</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The Greatest Show (Welcome to the Circus Called Life)</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rowSpan="4">
                  <a:txBody>
                    <a:bodyPr/>
                    <a:lstStyle/>
                    <a:p>
                      <a:pPr marL="0" marR="0" algn="ctr">
                        <a:lnSpc>
                          <a:spcPct val="115000"/>
                        </a:lnSpc>
                        <a:spcBef>
                          <a:spcPts val="0"/>
                        </a:spcBef>
                        <a:spcAft>
                          <a:spcPts val="0"/>
                        </a:spcAft>
                      </a:pPr>
                      <a:r>
                        <a:rPr lang="en-US" sz="1050" b="1">
                          <a:latin typeface="Times New Roman"/>
                          <a:ea typeface="Times New Roman"/>
                          <a:cs typeface="Times New Roman"/>
                        </a:rPr>
                        <a:t>4</a:t>
                      </a:r>
                      <a:endParaRPr lang="en-US" sz="1050">
                        <a:latin typeface="Calibri"/>
                        <a:ea typeface="Calibri"/>
                        <a:cs typeface="Times New Roman"/>
                      </a:endParaRPr>
                    </a:p>
                  </a:txBody>
                  <a:tcPr marL="114300" marR="114300" marT="114300" marB="114300" anchor="ctr"/>
                </a:tc>
                <a:tc rowSpan="4">
                  <a:txBody>
                    <a:bodyPr/>
                    <a:lstStyle/>
                    <a:p>
                      <a:pPr marL="0" marR="0" algn="ctr">
                        <a:lnSpc>
                          <a:spcPct val="115000"/>
                        </a:lnSpc>
                        <a:spcBef>
                          <a:spcPts val="0"/>
                        </a:spcBef>
                        <a:spcAft>
                          <a:spcPts val="0"/>
                        </a:spcAft>
                      </a:pPr>
                      <a:r>
                        <a:rPr lang="en-US" sz="1050" b="1">
                          <a:latin typeface="Times New Roman"/>
                          <a:ea typeface="Times New Roman"/>
                          <a:cs typeface="Times New Roman"/>
                        </a:rPr>
                        <a:t>Ronnie &amp; Caroline McIntosh</a:t>
                      </a:r>
                      <a:br>
                        <a:rPr lang="en-US" sz="1050" b="1">
                          <a:latin typeface="Times New Roman"/>
                          <a:ea typeface="Times New Roman"/>
                          <a:cs typeface="Times New Roman"/>
                        </a:rPr>
                      </a:br>
                      <a:r>
                        <a:rPr lang="en-US" sz="1050" b="1">
                          <a:latin typeface="Times New Roman"/>
                          <a:ea typeface="Times New Roman"/>
                          <a:cs typeface="Times New Roman"/>
                        </a:rPr>
                        <a:t>(Ronnie &amp; Caro Mas)</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2008</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De Gulf</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2009</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err="1">
                          <a:latin typeface="Times New Roman"/>
                          <a:ea typeface="Times New Roman"/>
                          <a:cs typeface="Times New Roman"/>
                        </a:rPr>
                        <a:t>Bakkhanal</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2010</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Tribute</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2011</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Survivors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bl>
          </a:graphicData>
        </a:graphic>
      </p:graphicFrame>
    </p:spTree>
  </p:cSld>
  <p:clrMapOvr>
    <a:masterClrMapping/>
  </p:clrMapOvr>
  <p:transition>
    <p:strip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carnival background images"/>
          <p:cNvPicPr>
            <a:picLocks noChangeAspect="1" noChangeArrowheads="1"/>
          </p:cNvPicPr>
          <p:nvPr/>
        </p:nvPicPr>
        <p:blipFill>
          <a:blip r:embed="rId2" cstate="print">
            <a:lum bright="26000"/>
          </a:blip>
          <a:srcRect/>
          <a:stretch>
            <a:fillRect/>
          </a:stretch>
        </p:blipFill>
        <p:spPr bwMode="auto">
          <a:xfrm>
            <a:off x="0" y="0"/>
            <a:ext cx="9144000" cy="6858001"/>
          </a:xfrm>
          <a:prstGeom prst="rect">
            <a:avLst/>
          </a:prstGeom>
          <a:noFill/>
        </p:spPr>
      </p:pic>
      <p:sp>
        <p:nvSpPr>
          <p:cNvPr id="2" name="Title 1"/>
          <p:cNvSpPr>
            <a:spLocks noGrp="1"/>
          </p:cNvSpPr>
          <p:nvPr>
            <p:ph type="title"/>
          </p:nvPr>
        </p:nvSpPr>
        <p:spPr>
          <a:xfrm>
            <a:off x="457200" y="0"/>
            <a:ext cx="8229600" cy="1524000"/>
          </a:xfrm>
        </p:spPr>
        <p:txBody>
          <a:bodyPr>
            <a:normAutofit fontScale="90000"/>
          </a:bodyPr>
          <a:lstStyle/>
          <a:p>
            <a:pPr fontAlgn="base"/>
            <a:r>
              <a:rPr lang="en-US" b="1" dirty="0" smtClean="0"/>
              <a:t/>
            </a:r>
            <a:br>
              <a:rPr lang="en-US" b="1" dirty="0" smtClean="0"/>
            </a:br>
            <a:r>
              <a:rPr lang="en-US" cap="all" dirty="0" smtClean="0"/>
              <a:t> </a:t>
            </a:r>
            <a:r>
              <a:rPr lang="en-US" cap="all" dirty="0" smtClean="0">
                <a:latin typeface="Bauhaus 93" pitchFamily="82" charset="0"/>
              </a:rPr>
              <a:t>KINGS &amp; QUEENS COSTUME COMPETITION</a:t>
            </a:r>
            <a:r>
              <a:rPr lang="en-US" dirty="0" smtClean="0"/>
              <a:t/>
            </a:r>
            <a:br>
              <a:rPr lang="en-US" dirty="0" smtClean="0"/>
            </a:br>
            <a:endParaRPr lang="en-US" dirty="0"/>
          </a:p>
        </p:txBody>
      </p:sp>
      <p:sp>
        <p:nvSpPr>
          <p:cNvPr id="3" name="Rectangle 2"/>
          <p:cNvSpPr/>
          <p:nvPr/>
        </p:nvSpPr>
        <p:spPr>
          <a:xfrm>
            <a:off x="304800" y="1752600"/>
            <a:ext cx="8686800" cy="1569660"/>
          </a:xfrm>
          <a:prstGeom prst="rect">
            <a:avLst/>
          </a:prstGeom>
        </p:spPr>
        <p:txBody>
          <a:bodyPr wrap="square">
            <a:spAutoFit/>
          </a:bodyPr>
          <a:lstStyle/>
          <a:p>
            <a:r>
              <a:rPr lang="en-US" sz="1200" dirty="0" smtClean="0"/>
              <a:t>The leaders of masquerade bands, King and Queen costumes can weigh between 50 – 200 lbs., and depict </a:t>
            </a:r>
            <a:r>
              <a:rPr lang="en-US" sz="1200" dirty="0" err="1" smtClean="0"/>
              <a:t>colourful</a:t>
            </a:r>
            <a:r>
              <a:rPr lang="en-US" sz="1200" dirty="0" smtClean="0"/>
              <a:t> themes from nature to fantasy illusions. </a:t>
            </a:r>
          </a:p>
          <a:p>
            <a:endParaRPr lang="en-US" sz="1200" dirty="0" smtClean="0"/>
          </a:p>
          <a:p>
            <a:r>
              <a:rPr lang="en-US" sz="1200" dirty="0" smtClean="0"/>
              <a:t>Costumes are enhanced with lasers, fog, light shows, fireworks and sound effects.</a:t>
            </a:r>
          </a:p>
          <a:p>
            <a:endParaRPr lang="en-US" sz="1200" dirty="0" smtClean="0"/>
          </a:p>
          <a:p>
            <a:endParaRPr lang="en-US" sz="1200" dirty="0" smtClean="0"/>
          </a:p>
          <a:p>
            <a:pPr fontAlgn="base"/>
            <a:endParaRPr lang="en-US" sz="1200" dirty="0" smtClean="0"/>
          </a:p>
          <a:p>
            <a:pPr fontAlgn="base"/>
            <a:endParaRPr lang="en-US" sz="1200" dirty="0"/>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b="1" dirty="0" smtClean="0">
                <a:latin typeface="Bauhaus 93" pitchFamily="82" charset="0"/>
              </a:rPr>
              <a:t>Medium Band of the Year - Hall of Fame</a:t>
            </a:r>
            <a:endParaRPr lang="en-US" dirty="0"/>
          </a:p>
        </p:txBody>
      </p:sp>
      <p:graphicFrame>
        <p:nvGraphicFramePr>
          <p:cNvPr id="3" name="Table 2"/>
          <p:cNvGraphicFramePr>
            <a:graphicFrameLocks noGrp="1"/>
          </p:cNvGraphicFramePr>
          <p:nvPr/>
        </p:nvGraphicFramePr>
        <p:xfrm>
          <a:off x="609600" y="990600"/>
          <a:ext cx="8153400" cy="5630672"/>
        </p:xfrm>
        <a:graphic>
          <a:graphicData uri="http://schemas.openxmlformats.org/drawingml/2006/table">
            <a:tbl>
              <a:tblPr firstRow="1" bandRow="1">
                <a:tableStyleId>{5C22544A-7EE6-4342-B048-85BDC9FD1C3A}</a:tableStyleId>
              </a:tblPr>
              <a:tblGrid>
                <a:gridCol w="2038350">
                  <a:extLst>
                    <a:ext uri="{9D8B030D-6E8A-4147-A177-3AD203B41FA5}">
                      <a16:colId xmlns:a16="http://schemas.microsoft.com/office/drawing/2014/main" val="20000"/>
                    </a:ext>
                  </a:extLst>
                </a:gridCol>
                <a:gridCol w="2038350">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gridCol w="203835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Medium Band Wins</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2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2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3">
                  <a:txBody>
                    <a:bodyPr/>
                    <a:lstStyle/>
                    <a:p>
                      <a:pPr marL="0" marR="0" algn="ctr">
                        <a:lnSpc>
                          <a:spcPct val="115000"/>
                        </a:lnSpc>
                        <a:spcBef>
                          <a:spcPts val="0"/>
                        </a:spcBef>
                        <a:spcAft>
                          <a:spcPts val="0"/>
                        </a:spcAft>
                      </a:pPr>
                      <a:r>
                        <a:rPr lang="en-US" sz="800" b="1" dirty="0">
                          <a:latin typeface="Times New Roman"/>
                          <a:ea typeface="Times New Roman"/>
                          <a:cs typeface="Times New Roman"/>
                        </a:rPr>
                        <a:t>3</a:t>
                      </a:r>
                      <a:endParaRPr lang="en-US" sz="800" dirty="0">
                        <a:latin typeface="Calibri"/>
                        <a:ea typeface="Calibri"/>
                        <a:cs typeface="Times New Roman"/>
                      </a:endParaRPr>
                    </a:p>
                  </a:txBody>
                  <a:tcPr marL="114300" marR="114300" marT="114300" marB="114300" anchor="ctr"/>
                </a:tc>
                <a:tc rowSpan="3">
                  <a:txBody>
                    <a:bodyPr/>
                    <a:lstStyle/>
                    <a:p>
                      <a:pPr marL="0" marR="0" algn="ctr">
                        <a:lnSpc>
                          <a:spcPct val="115000"/>
                        </a:lnSpc>
                        <a:spcBef>
                          <a:spcPts val="0"/>
                        </a:spcBef>
                        <a:spcAft>
                          <a:spcPts val="0"/>
                        </a:spcAft>
                      </a:pPr>
                      <a:r>
                        <a:rPr lang="en-US" sz="800" b="1" dirty="0" err="1">
                          <a:latin typeface="Times New Roman"/>
                          <a:ea typeface="Times New Roman"/>
                          <a:cs typeface="Times New Roman"/>
                        </a:rPr>
                        <a:t>Trini</a:t>
                      </a:r>
                      <a:r>
                        <a:rPr lang="en-US" sz="800" b="1" dirty="0">
                          <a:latin typeface="Times New Roman"/>
                          <a:ea typeface="Times New Roman"/>
                          <a:cs typeface="Times New Roman"/>
                        </a:rPr>
                        <a:t> Revelers</a:t>
                      </a:r>
                      <a:endParaRPr lang="en-US" sz="8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1999</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Savage Garden</a:t>
                      </a:r>
                      <a:endParaRPr lang="en-US" sz="8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2002</a:t>
                      </a:r>
                      <a:endParaRPr lang="en-US" sz="8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Six Days Seven Nights in Shanghai</a:t>
                      </a:r>
                      <a:endParaRPr lang="en-US" sz="8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2003</a:t>
                      </a:r>
                      <a:endParaRPr lang="en-US" sz="8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Gathering of the Tribe</a:t>
                      </a:r>
                      <a:r>
                        <a:rPr lang="en-US" sz="800" b="1" baseline="30000">
                          <a:latin typeface="Times New Roman"/>
                          <a:ea typeface="Times New Roman"/>
                          <a:cs typeface="Times New Roman"/>
                        </a:rPr>
                        <a:t>1</a:t>
                      </a:r>
                      <a:endParaRPr lang="en-US" sz="8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rowSpan="2">
                  <a:txBody>
                    <a:bodyPr/>
                    <a:lstStyle/>
                    <a:p>
                      <a:pPr marL="0" marR="0" algn="ctr">
                        <a:lnSpc>
                          <a:spcPct val="115000"/>
                        </a:lnSpc>
                        <a:spcBef>
                          <a:spcPts val="0"/>
                        </a:spcBef>
                        <a:spcAft>
                          <a:spcPts val="0"/>
                        </a:spcAft>
                      </a:pPr>
                      <a:r>
                        <a:rPr lang="en-US" sz="800" b="1">
                          <a:latin typeface="Times New Roman"/>
                          <a:ea typeface="Times New Roman"/>
                          <a:cs typeface="Times New Roman"/>
                        </a:rPr>
                        <a:t>2</a:t>
                      </a:r>
                      <a:endParaRPr lang="en-US" sz="800">
                        <a:latin typeface="Calibri"/>
                        <a:ea typeface="Calibri"/>
                        <a:cs typeface="Times New Roman"/>
                      </a:endParaRPr>
                    </a:p>
                  </a:txBody>
                  <a:tcPr marL="114300" marR="114300" marT="114300" marB="114300" anchor="ctr"/>
                </a:tc>
                <a:tc rowSpan="2">
                  <a:txBody>
                    <a:bodyPr/>
                    <a:lstStyle/>
                    <a:p>
                      <a:pPr marL="0" marR="0" algn="ctr">
                        <a:lnSpc>
                          <a:spcPct val="115000"/>
                        </a:lnSpc>
                        <a:spcBef>
                          <a:spcPts val="0"/>
                        </a:spcBef>
                        <a:spcAft>
                          <a:spcPts val="0"/>
                        </a:spcAft>
                      </a:pPr>
                      <a:r>
                        <a:rPr lang="en-US" sz="800" b="1">
                          <a:latin typeface="Times New Roman"/>
                          <a:ea typeface="Times New Roman"/>
                          <a:cs typeface="Times New Roman"/>
                        </a:rPr>
                        <a:t>Max Awon</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1987</a:t>
                      </a:r>
                      <a:endParaRPr lang="en-US" sz="8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Dance We Dance</a:t>
                      </a:r>
                      <a:endParaRPr lang="en-US" sz="8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1988</a:t>
                      </a:r>
                      <a:endParaRPr lang="en-US" sz="8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err="1">
                          <a:latin typeface="Times New Roman"/>
                          <a:ea typeface="Times New Roman"/>
                          <a:cs typeface="Times New Roman"/>
                        </a:rPr>
                        <a:t>Africazam</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rowSpan="9">
                  <a:txBody>
                    <a:bodyPr/>
                    <a:lstStyle/>
                    <a:p>
                      <a:pPr marL="0" marR="0" algn="ctr">
                        <a:lnSpc>
                          <a:spcPct val="115000"/>
                        </a:lnSpc>
                        <a:spcBef>
                          <a:spcPts val="0"/>
                        </a:spcBef>
                        <a:spcAft>
                          <a:spcPts val="0"/>
                        </a:spcAft>
                      </a:pPr>
                      <a:r>
                        <a:rPr lang="en-US" sz="800" b="1">
                          <a:latin typeface="Times New Roman"/>
                          <a:ea typeface="Times New Roman"/>
                          <a:cs typeface="Times New Roman"/>
                        </a:rPr>
                        <a:t>1</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Charlie Thomas</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1976</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Chessmen</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Neville Aming</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1979</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Legend of The Mayans</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Thorne &amp; Celestine</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1983</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Sing </a:t>
                      </a:r>
                      <a:r>
                        <a:rPr lang="en-US" sz="800" b="1" dirty="0" err="1">
                          <a:latin typeface="Times New Roman"/>
                          <a:ea typeface="Times New Roman"/>
                          <a:cs typeface="Times New Roman"/>
                        </a:rPr>
                        <a:t>Sing</a:t>
                      </a:r>
                      <a:r>
                        <a:rPr lang="en-US" sz="800" b="1" dirty="0">
                          <a:latin typeface="Times New Roman"/>
                          <a:ea typeface="Times New Roman"/>
                          <a:cs typeface="Times New Roman"/>
                        </a:rPr>
                        <a:t> Festival in New Guinea</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2004</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Banquet of D Nile</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Brian McFarlane</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2005</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D Washing by Fire</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Peter Minshall - The Callaloo Company</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2006</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Sacred Heart</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The Words &amp; Associates</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2012</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Exodus – The Second Book Of The Bible</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2"/>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Colorz Fuh So</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2013</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The Conquest</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3"/>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800" b="1">
                          <a:latin typeface="Times New Roman"/>
                          <a:ea typeface="Times New Roman"/>
                          <a:cs typeface="Times New Roman"/>
                        </a:rPr>
                        <a:t>Jus Wee &amp; Friends</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a:latin typeface="Times New Roman"/>
                          <a:ea typeface="Times New Roman"/>
                          <a:cs typeface="Times New Roman"/>
                        </a:rPr>
                        <a:t>2014</a:t>
                      </a:r>
                      <a:endParaRPr lang="en-US" sz="8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800" b="1" dirty="0">
                          <a:latin typeface="Times New Roman"/>
                          <a:ea typeface="Times New Roman"/>
                          <a:cs typeface="Times New Roman"/>
                        </a:rPr>
                        <a:t>Jus Wee &amp; Friends</a:t>
                      </a:r>
                      <a:endParaRPr lang="en-US" sz="8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4"/>
                  </a:ext>
                </a:extLst>
              </a:tr>
            </a:tbl>
          </a:graphicData>
        </a:graphic>
      </p:graphicFrame>
    </p:spTree>
  </p:cSld>
  <p:clrMapOvr>
    <a:masterClrMapping/>
  </p:clrMapOvr>
  <p:transition>
    <p:spli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carnival background images"/>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b="1" dirty="0" smtClean="0">
                <a:solidFill>
                  <a:srgbClr val="002060"/>
                </a:solidFill>
                <a:latin typeface="Monotype Corsiva" pitchFamily="66" charset="0"/>
              </a:rPr>
              <a:t/>
            </a:r>
            <a:br>
              <a:rPr lang="en-US" b="1" dirty="0" smtClean="0">
                <a:solidFill>
                  <a:srgbClr val="002060"/>
                </a:solidFill>
                <a:latin typeface="Monotype Corsiva" pitchFamily="66" charset="0"/>
              </a:rPr>
            </a:br>
            <a:r>
              <a:rPr lang="en-US" b="1" dirty="0" smtClean="0">
                <a:solidFill>
                  <a:srgbClr val="002060"/>
                </a:solidFill>
                <a:latin typeface="Monotype Corsiva" pitchFamily="66" charset="0"/>
              </a:rPr>
              <a:t>			</a:t>
            </a:r>
            <a:r>
              <a:rPr lang="en-US" sz="7300" b="1" dirty="0" smtClean="0">
                <a:solidFill>
                  <a:srgbClr val="002060"/>
                </a:solidFill>
                <a:latin typeface="Monotype Corsiva" pitchFamily="66" charset="0"/>
              </a:rPr>
              <a:t>TRIVIA</a:t>
            </a:r>
            <a:r>
              <a:rPr lang="en-US" sz="7300" b="1" dirty="0" smtClean="0">
                <a:solidFill>
                  <a:srgbClr val="002060"/>
                </a:solidFill>
              </a:rPr>
              <a:t/>
            </a:r>
            <a:br>
              <a:rPr lang="en-US" sz="7300" b="1" dirty="0" smtClean="0">
                <a:solidFill>
                  <a:srgbClr val="002060"/>
                </a:solidFill>
              </a:rPr>
            </a:br>
            <a:endParaRPr lang="en-US" sz="7300" b="1" dirty="0"/>
          </a:p>
        </p:txBody>
      </p:sp>
      <p:sp>
        <p:nvSpPr>
          <p:cNvPr id="52225" name="Rectangle 1"/>
          <p:cNvSpPr>
            <a:spLocks noChangeArrowheads="1"/>
          </p:cNvSpPr>
          <p:nvPr/>
        </p:nvSpPr>
        <p:spPr bwMode="auto">
          <a:xfrm>
            <a:off x="3276600" y="2626042"/>
            <a:ext cx="47244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4000"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rPr>
              <a:t>In what year</a:t>
            </a:r>
            <a:r>
              <a:rPr kumimoji="0" lang="en-US" sz="4000" i="0" u="none" strike="noStrike" cap="none" normalizeH="0" dirty="0" smtClean="0">
                <a:ln>
                  <a:noFill/>
                </a:ln>
                <a:solidFill>
                  <a:srgbClr val="002060"/>
                </a:solidFill>
                <a:effectLst/>
                <a:latin typeface="Monotype Corsiva" pitchFamily="66" charset="0"/>
                <a:ea typeface="Times New Roman" pitchFamily="18" charset="0"/>
                <a:cs typeface="Times New Roman" pitchFamily="18" charset="0"/>
              </a:rPr>
              <a:t> did </a:t>
            </a:r>
          </a:p>
          <a:p>
            <a:pPr marL="0" marR="0" lvl="0" indent="0" algn="ctr" defTabSz="914400" rtl="0" eaLnBrk="0" fontAlgn="base" latinLnBrk="0" hangingPunct="0">
              <a:lnSpc>
                <a:spcPct val="100000"/>
              </a:lnSpc>
              <a:spcBef>
                <a:spcPct val="0"/>
              </a:spcBef>
              <a:spcAft>
                <a:spcPct val="0"/>
              </a:spcAft>
              <a:buClrTx/>
              <a:buSzTx/>
              <a:buFontTx/>
              <a:buNone/>
              <a:tabLst/>
            </a:pPr>
            <a:endParaRPr lang="en-US" sz="800" b="1" baseline="0" dirty="0" smtClean="0">
              <a:solidFill>
                <a:srgbClr val="002060"/>
              </a:solidFill>
              <a:latin typeface="Monotype Corsiva" pitchFamily="66"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sz="4000" b="1" dirty="0" smtClean="0">
                <a:solidFill>
                  <a:srgbClr val="002060"/>
                </a:solidFill>
                <a:latin typeface="Monotype Corsiva" pitchFamily="66" charset="0"/>
                <a:ea typeface="Times New Roman" pitchFamily="18" charset="0"/>
                <a:cs typeface="Times New Roman" pitchFamily="18" charset="0"/>
              </a:rPr>
              <a:t>“</a:t>
            </a:r>
            <a:r>
              <a:rPr kumimoji="0" lang="en-US" sz="4000" b="1" i="0" u="none" strike="noStrike" cap="none" normalizeH="0" dirty="0" smtClean="0">
                <a:ln>
                  <a:noFill/>
                </a:ln>
                <a:solidFill>
                  <a:srgbClr val="002060"/>
                </a:solidFill>
                <a:effectLst/>
                <a:latin typeface="Monotype Corsiva" pitchFamily="66" charset="0"/>
                <a:ea typeface="Times New Roman" pitchFamily="18" charset="0"/>
                <a:cs typeface="Times New Roman" pitchFamily="18" charset="0"/>
              </a:rPr>
              <a:t>M</a:t>
            </a:r>
            <a:r>
              <a:rPr kumimoji="0" lang="en-US" sz="4000" b="1"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rPr>
              <a:t>edium </a:t>
            </a:r>
            <a:r>
              <a:rPr lang="en-US" sz="4000" b="1" dirty="0" smtClean="0">
                <a:solidFill>
                  <a:srgbClr val="002060"/>
                </a:solidFill>
                <a:latin typeface="Monotype Corsiva" pitchFamily="66" charset="0"/>
                <a:ea typeface="Times New Roman" pitchFamily="18" charset="0"/>
                <a:cs typeface="Times New Roman" pitchFamily="18" charset="0"/>
              </a:rPr>
              <a:t>B</a:t>
            </a:r>
            <a:r>
              <a:rPr kumimoji="0" lang="en-US" sz="4000" b="1"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rPr>
              <a:t>and of the Year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800" b="1"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4000"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rPr>
              <a:t>competition begin ?</a:t>
            </a:r>
            <a:endParaRPr kumimoji="0" lang="en-US" sz="4000" i="0" u="none" strike="noStrike" cap="none" normalizeH="0" baseline="0" dirty="0" smtClean="0">
              <a:ln>
                <a:noFill/>
              </a:ln>
              <a:solidFill>
                <a:srgbClr val="002060"/>
              </a:solidFill>
              <a:effectLst/>
              <a:latin typeface="Monotype Corsiva" pitchFamily="66" charset="0"/>
              <a:cs typeface="Arial" pitchFamily="34" charset="0"/>
            </a:endParaRPr>
          </a:p>
        </p:txBody>
      </p:sp>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carnival background images"/>
          <p:cNvPicPr>
            <a:picLocks noChangeAspect="1" noChangeArrowheads="1"/>
          </p:cNvPicPr>
          <p:nvPr/>
        </p:nvPicPr>
        <p:blipFill>
          <a:blip r:embed="rId2" cstate="print"/>
          <a:srcRect b="8826"/>
          <a:stretch>
            <a:fillRect/>
          </a:stretch>
        </p:blipFill>
        <p:spPr bwMode="auto">
          <a:xfrm>
            <a:off x="0" y="0"/>
            <a:ext cx="9166917" cy="6858000"/>
          </a:xfrm>
          <a:prstGeom prst="rect">
            <a:avLst/>
          </a:prstGeom>
          <a:noFill/>
        </p:spPr>
      </p:pic>
      <p:sp>
        <p:nvSpPr>
          <p:cNvPr id="4" name="Rectangle 3"/>
          <p:cNvSpPr/>
          <p:nvPr/>
        </p:nvSpPr>
        <p:spPr>
          <a:xfrm>
            <a:off x="457200" y="1981200"/>
            <a:ext cx="4572000" cy="3170099"/>
          </a:xfrm>
          <a:prstGeom prst="rect">
            <a:avLst/>
          </a:prstGeom>
        </p:spPr>
        <p:txBody>
          <a:bodyPr>
            <a:spAutoFit/>
          </a:bodyPr>
          <a:lstStyle/>
          <a:p>
            <a:pPr lvl="0" algn="ctr" eaLnBrk="0" fontAlgn="base" hangingPunct="0">
              <a:spcBef>
                <a:spcPct val="0"/>
              </a:spcBef>
              <a:spcAft>
                <a:spcPct val="0"/>
              </a:spcAft>
            </a:pPr>
            <a:r>
              <a:rPr lang="en-US" sz="4800" dirty="0" smtClean="0">
                <a:solidFill>
                  <a:srgbClr val="002060"/>
                </a:solidFill>
                <a:latin typeface="Monotype Corsiva" pitchFamily="66" charset="0"/>
                <a:ea typeface="Times New Roman" pitchFamily="18" charset="0"/>
                <a:cs typeface="Times New Roman" pitchFamily="18" charset="0"/>
              </a:rPr>
              <a:t>The</a:t>
            </a:r>
            <a:r>
              <a:rPr lang="en-US" sz="4800" b="1" dirty="0" smtClean="0">
                <a:solidFill>
                  <a:srgbClr val="002060"/>
                </a:solidFill>
                <a:latin typeface="Monotype Corsiva" pitchFamily="66" charset="0"/>
                <a:ea typeface="Times New Roman" pitchFamily="18" charset="0"/>
                <a:cs typeface="Times New Roman" pitchFamily="18" charset="0"/>
              </a:rPr>
              <a:t> “Medium Band of the Year “</a:t>
            </a:r>
          </a:p>
          <a:p>
            <a:pPr lvl="0" algn="ctr" eaLnBrk="0" fontAlgn="base" hangingPunct="0">
              <a:spcBef>
                <a:spcPct val="0"/>
              </a:spcBef>
              <a:spcAft>
                <a:spcPct val="0"/>
              </a:spcAft>
            </a:pPr>
            <a:endParaRPr lang="en-US" sz="800" b="1" dirty="0" smtClean="0">
              <a:solidFill>
                <a:srgbClr val="002060"/>
              </a:solidFill>
              <a:latin typeface="Monotype Corsiva" pitchFamily="66" charset="0"/>
              <a:ea typeface="Times New Roman" pitchFamily="18" charset="0"/>
              <a:cs typeface="Times New Roman" pitchFamily="18" charset="0"/>
            </a:endParaRPr>
          </a:p>
          <a:p>
            <a:pPr lvl="0" algn="ctr" eaLnBrk="0" fontAlgn="base" hangingPunct="0">
              <a:spcBef>
                <a:spcPct val="0"/>
              </a:spcBef>
              <a:spcAft>
                <a:spcPct val="0"/>
              </a:spcAft>
            </a:pPr>
            <a:r>
              <a:rPr lang="en-US" sz="4800" dirty="0" smtClean="0">
                <a:solidFill>
                  <a:srgbClr val="002060"/>
                </a:solidFill>
                <a:latin typeface="Monotype Corsiva" pitchFamily="66" charset="0"/>
                <a:ea typeface="Times New Roman" pitchFamily="18" charset="0"/>
                <a:cs typeface="Times New Roman" pitchFamily="18" charset="0"/>
              </a:rPr>
              <a:t>competition began in</a:t>
            </a:r>
            <a:r>
              <a:rPr lang="en-US" sz="4800" b="1" dirty="0" smtClean="0">
                <a:solidFill>
                  <a:srgbClr val="002060"/>
                </a:solidFill>
                <a:latin typeface="Monotype Corsiva" pitchFamily="66" charset="0"/>
                <a:ea typeface="Times New Roman" pitchFamily="18" charset="0"/>
                <a:cs typeface="Times New Roman" pitchFamily="18" charset="0"/>
              </a:rPr>
              <a:t> 1976!</a:t>
            </a:r>
            <a:endParaRPr lang="en-US" sz="4800" dirty="0">
              <a:solidFill>
                <a:srgbClr val="002060"/>
              </a:solidFill>
              <a:latin typeface="Monotype Corsiva" pitchFamily="66" charset="0"/>
            </a:endParaRPr>
          </a:p>
        </p:txBody>
      </p:sp>
    </p:spTree>
  </p:cSld>
  <p:clrMapOvr>
    <a:masterClrMapping/>
  </p:clrMapOvr>
  <p:transition>
    <p:strip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Bauhaus 93" pitchFamily="82" charset="0"/>
              </a:rPr>
              <a:t>Small Band of the Year </a:t>
            </a:r>
            <a:br>
              <a:rPr lang="en-US" b="1" dirty="0" smtClean="0">
                <a:latin typeface="Bauhaus 93" pitchFamily="82" charset="0"/>
              </a:rPr>
            </a:br>
            <a:r>
              <a:rPr lang="en-US" b="1" dirty="0" smtClean="0">
                <a:latin typeface="Bauhaus 93" pitchFamily="82" charset="0"/>
              </a:rPr>
              <a:t>Hall of Fame</a:t>
            </a:r>
            <a:endParaRPr lang="en-US" dirty="0">
              <a:latin typeface="Bauhaus 93" pitchFamily="82" charset="0"/>
            </a:endParaRPr>
          </a:p>
        </p:txBody>
      </p:sp>
      <p:graphicFrame>
        <p:nvGraphicFramePr>
          <p:cNvPr id="3" name="Table 2"/>
          <p:cNvGraphicFramePr>
            <a:graphicFrameLocks noGrp="1"/>
          </p:cNvGraphicFramePr>
          <p:nvPr/>
        </p:nvGraphicFramePr>
        <p:xfrm>
          <a:off x="457200" y="1676400"/>
          <a:ext cx="8077200" cy="4389120"/>
        </p:xfrm>
        <a:graphic>
          <a:graphicData uri="http://schemas.openxmlformats.org/drawingml/2006/table">
            <a:tbl>
              <a:tblPr firstRow="1" bandRow="1">
                <a:tableStyleId>{5C22544A-7EE6-4342-B048-85BDC9FD1C3A}</a:tableStyleId>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gridCol w="20193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Small Band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Mas Leader/Band</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Year</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9">
                  <a:txBody>
                    <a:bodyPr/>
                    <a:lstStyle/>
                    <a:p>
                      <a:pPr marL="0" marR="0" algn="ctr">
                        <a:lnSpc>
                          <a:spcPct val="115000"/>
                        </a:lnSpc>
                        <a:spcBef>
                          <a:spcPts val="0"/>
                        </a:spcBef>
                        <a:spcAft>
                          <a:spcPts val="0"/>
                        </a:spcAft>
                      </a:pPr>
                      <a:r>
                        <a:rPr lang="en-US" sz="1200" b="1">
                          <a:latin typeface="Times New Roman"/>
                          <a:ea typeface="Times New Roman"/>
                          <a:cs typeface="Times New Roman"/>
                        </a:rPr>
                        <a:t>9</a:t>
                      </a:r>
                      <a:endParaRPr lang="en-US" sz="1100">
                        <a:latin typeface="Calibri"/>
                        <a:ea typeface="Calibri"/>
                        <a:cs typeface="Times New Roman"/>
                      </a:endParaRPr>
                    </a:p>
                  </a:txBody>
                  <a:tcPr marL="114300" marR="114300" marT="114300" marB="114300" anchor="ctr"/>
                </a:tc>
                <a:tc rowSpan="9">
                  <a:txBody>
                    <a:bodyPr/>
                    <a:lstStyle/>
                    <a:p>
                      <a:pPr marL="0" marR="0" algn="ctr">
                        <a:lnSpc>
                          <a:spcPct val="115000"/>
                        </a:lnSpc>
                        <a:spcBef>
                          <a:spcPts val="0"/>
                        </a:spcBef>
                        <a:spcAft>
                          <a:spcPts val="0"/>
                        </a:spcAft>
                      </a:pPr>
                      <a:r>
                        <a:rPr lang="en-US" sz="1200" b="1" dirty="0">
                          <a:latin typeface="Times New Roman"/>
                          <a:ea typeface="Times New Roman"/>
                          <a:cs typeface="Times New Roman"/>
                        </a:rPr>
                        <a:t>Belmont Original Stylish Sailors (De </a:t>
                      </a:r>
                      <a:r>
                        <a:rPr lang="en-US" sz="1200" b="1" dirty="0" err="1">
                          <a:latin typeface="Times New Roman"/>
                          <a:ea typeface="Times New Roman"/>
                          <a:cs typeface="Times New Roman"/>
                        </a:rPr>
                        <a:t>BoSS</a:t>
                      </a:r>
                      <a:r>
                        <a:rPr lang="en-US" sz="1200" b="1" dirty="0">
                          <a:latin typeface="Times New Roman"/>
                          <a:ea typeface="Times New Roman"/>
                          <a:cs typeface="Times New Roman"/>
                        </a:rPr>
                        <a:t>)</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1999</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dirty="0">
                          <a:latin typeface="Times New Roman"/>
                          <a:ea typeface="Times New Roman"/>
                          <a:cs typeface="Times New Roman"/>
                        </a:rPr>
                        <a:t>Conceptions of Africa</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2000</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Mesa America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2001</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Faces and Places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2002</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dirty="0">
                          <a:latin typeface="Times New Roman"/>
                          <a:ea typeface="Times New Roman"/>
                          <a:cs typeface="Times New Roman"/>
                        </a:rPr>
                        <a:t>The Joy of Spring</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2005</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Yuletide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2007</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Nocturn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2008</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Come Fly</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2011</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a:latin typeface="Times New Roman"/>
                          <a:ea typeface="Times New Roman"/>
                          <a:cs typeface="Times New Roman"/>
                        </a:rPr>
                        <a:t>Beauty Beneath The Sea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2013</a:t>
                      </a:r>
                      <a:endParaRPr lang="en-US" sz="1100" dirty="0">
                        <a:latin typeface="Calibri"/>
                        <a:ea typeface="Calibri"/>
                        <a:cs typeface="Times New Roman"/>
                      </a:endParaRPr>
                    </a:p>
                  </a:txBody>
                  <a:tcPr marL="114300" marR="114300" marT="114300" marB="114300" anchor="ctr"/>
                </a:tc>
                <a:tc>
                  <a:txBody>
                    <a:bodyPr/>
                    <a:lstStyle/>
                    <a:p>
                      <a:pPr marL="0" marR="0">
                        <a:lnSpc>
                          <a:spcPct val="115000"/>
                        </a:lnSpc>
                        <a:spcBef>
                          <a:spcPts val="0"/>
                        </a:spcBef>
                        <a:spcAft>
                          <a:spcPts val="0"/>
                        </a:spcAft>
                      </a:pPr>
                      <a:r>
                        <a:rPr lang="en-US" sz="1200" b="1" dirty="0">
                          <a:latin typeface="Times New Roman"/>
                          <a:ea typeface="Times New Roman"/>
                          <a:cs typeface="Times New Roman"/>
                        </a:rPr>
                        <a:t>Under D Big Top</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bl>
          </a:graphicData>
        </a:graphic>
      </p:graphicFrame>
    </p:spTree>
  </p:cSld>
  <p:clrMapOvr>
    <a:masterClrMapping/>
  </p:clrMapOvr>
  <p:transition>
    <p:cover dir="l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Bauhaus 93" pitchFamily="82" charset="0"/>
              </a:rPr>
              <a:t>Small Band of the Year </a:t>
            </a:r>
            <a:br>
              <a:rPr lang="en-US" b="1" dirty="0" smtClean="0">
                <a:latin typeface="Bauhaus 93" pitchFamily="82" charset="0"/>
              </a:rPr>
            </a:br>
            <a:r>
              <a:rPr lang="en-US" b="1"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685800" y="1676400"/>
          <a:ext cx="7924800" cy="416052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24384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Small Band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8">
                  <a:txBody>
                    <a:bodyPr/>
                    <a:lstStyle/>
                    <a:p>
                      <a:pPr marL="0" marR="0" algn="ctr">
                        <a:lnSpc>
                          <a:spcPct val="115000"/>
                        </a:lnSpc>
                        <a:spcBef>
                          <a:spcPts val="0"/>
                        </a:spcBef>
                        <a:spcAft>
                          <a:spcPts val="0"/>
                        </a:spcAft>
                      </a:pPr>
                      <a:r>
                        <a:rPr lang="en-US" sz="1200" b="1">
                          <a:latin typeface="Times New Roman"/>
                          <a:ea typeface="Times New Roman"/>
                          <a:cs typeface="Times New Roman"/>
                        </a:rPr>
                        <a:t>8</a:t>
                      </a:r>
                      <a:endParaRPr lang="en-US" sz="1100">
                        <a:latin typeface="Calibri"/>
                        <a:ea typeface="Calibri"/>
                        <a:cs typeface="Times New Roman"/>
                      </a:endParaRPr>
                    </a:p>
                  </a:txBody>
                  <a:tcPr marL="114300" marR="114300" marT="114300" marB="114300" anchor="ctr"/>
                </a:tc>
                <a:tc rowSpan="8">
                  <a:txBody>
                    <a:bodyPr/>
                    <a:lstStyle/>
                    <a:p>
                      <a:pPr marL="0" marR="0" algn="ctr">
                        <a:lnSpc>
                          <a:spcPct val="115000"/>
                        </a:lnSpc>
                        <a:spcBef>
                          <a:spcPts val="0"/>
                        </a:spcBef>
                        <a:spcAft>
                          <a:spcPts val="0"/>
                        </a:spcAft>
                      </a:pPr>
                      <a:r>
                        <a:rPr lang="en-US" sz="1200" b="1">
                          <a:latin typeface="Times New Roman"/>
                          <a:ea typeface="Times New Roman"/>
                          <a:cs typeface="Times New Roman"/>
                        </a:rPr>
                        <a:t>Tribal Connection Cultural Promotion</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smtClean="0">
                          <a:latin typeface="Times New Roman"/>
                          <a:ea typeface="Times New Roman"/>
                          <a:cs typeface="Times New Roman"/>
                        </a:rPr>
                        <a:t>2003</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Warriors of the Great Plains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2010</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Inner Circle of the Pow Pow</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2012</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The Iroquois Nation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2014</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Before The Europeans-Revisited</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From The Black Hills Of Dakota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Through Indian Eyes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Call of D Tribes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The Great Gathering, A Tribute to </a:t>
                      </a:r>
                      <a:r>
                        <a:rPr lang="en-US" sz="1200" b="1" dirty="0" err="1">
                          <a:latin typeface="Times New Roman"/>
                          <a:ea typeface="Times New Roman"/>
                          <a:cs typeface="Times New Roman"/>
                        </a:rPr>
                        <a:t>Astil</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bl>
          </a:graphicData>
        </a:graphic>
      </p:graphicFrame>
    </p:spTree>
  </p:cSld>
  <p:clrMapOvr>
    <a:masterClrMapping/>
  </p:clrMapOvr>
  <p:transition>
    <p:cover dir="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Bauhaus 93" pitchFamily="82" charset="0"/>
              </a:rPr>
              <a:t>Small Band of the Year </a:t>
            </a:r>
            <a:br>
              <a:rPr lang="en-US" b="1" dirty="0" smtClean="0">
                <a:latin typeface="Bauhaus 93" pitchFamily="82" charset="0"/>
              </a:rPr>
            </a:br>
            <a:r>
              <a:rPr lang="en-US" b="1" dirty="0" smtClean="0">
                <a:latin typeface="Bauhaus 93" pitchFamily="82" charset="0"/>
              </a:rPr>
              <a:t>Hall of Fame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95401214"/>
              </p:ext>
            </p:extLst>
          </p:nvPr>
        </p:nvGraphicFramePr>
        <p:xfrm>
          <a:off x="533400" y="1524000"/>
          <a:ext cx="8305800" cy="4977765"/>
        </p:xfrm>
        <a:graphic>
          <a:graphicData uri="http://schemas.openxmlformats.org/drawingml/2006/table">
            <a:tbl>
              <a:tblPr firstRow="1" bandRow="1">
                <a:tableStyleId>{5C22544A-7EE6-4342-B048-85BDC9FD1C3A}</a:tableStyleId>
              </a:tblPr>
              <a:tblGrid>
                <a:gridCol w="2076450">
                  <a:extLst>
                    <a:ext uri="{9D8B030D-6E8A-4147-A177-3AD203B41FA5}">
                      <a16:colId xmlns:a16="http://schemas.microsoft.com/office/drawing/2014/main" val="20000"/>
                    </a:ext>
                  </a:extLst>
                </a:gridCol>
                <a:gridCol w="2076450">
                  <a:extLst>
                    <a:ext uri="{9D8B030D-6E8A-4147-A177-3AD203B41FA5}">
                      <a16:colId xmlns:a16="http://schemas.microsoft.com/office/drawing/2014/main" val="20001"/>
                    </a:ext>
                  </a:extLst>
                </a:gridCol>
                <a:gridCol w="18669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Small Band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6</a:t>
                      </a:r>
                      <a:endParaRPr lang="en-US" sz="1050" dirty="0">
                        <a:latin typeface="Calibri"/>
                        <a:ea typeface="Calibri"/>
                        <a:cs typeface="Times New Roman"/>
                      </a:endParaRPr>
                    </a:p>
                  </a:txBody>
                  <a:tcPr marL="114300" marR="114300" marT="114300" marB="114300" anchor="ctr"/>
                </a:tc>
                <a:tc rowSpan="6">
                  <a:txBody>
                    <a:bodyPr/>
                    <a:lstStyle/>
                    <a:p>
                      <a:pPr marL="0" marR="0" algn="ctr">
                        <a:lnSpc>
                          <a:spcPct val="115000"/>
                        </a:lnSpc>
                        <a:spcBef>
                          <a:spcPts val="0"/>
                        </a:spcBef>
                        <a:spcAft>
                          <a:spcPts val="0"/>
                        </a:spcAft>
                      </a:pPr>
                      <a:r>
                        <a:rPr lang="en-US" sz="1050" b="1" dirty="0">
                          <a:latin typeface="Times New Roman"/>
                          <a:ea typeface="Times New Roman"/>
                          <a:cs typeface="Times New Roman"/>
                        </a:rPr>
                        <a:t>Neville </a:t>
                      </a:r>
                      <a:r>
                        <a:rPr lang="en-US" sz="1050" b="1" dirty="0" err="1">
                          <a:latin typeface="Times New Roman"/>
                          <a:ea typeface="Times New Roman"/>
                          <a:cs typeface="Times New Roman"/>
                        </a:rPr>
                        <a:t>Aming</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1989</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Fan Bearers Festival</a:t>
                      </a:r>
                      <a:endParaRPr lang="en-US" sz="105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smtClean="0">
                          <a:latin typeface="Times New Roman"/>
                          <a:ea typeface="Times New Roman"/>
                          <a:cs typeface="Times New Roman"/>
                        </a:rPr>
                        <a:t>1990</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Dream Fantasy </a:t>
                      </a:r>
                      <a:r>
                        <a:rPr lang="en-US" sz="1050" b="1" dirty="0" err="1">
                          <a:latin typeface="Times New Roman"/>
                          <a:ea typeface="Times New Roman"/>
                          <a:cs typeface="Times New Roman"/>
                        </a:rPr>
                        <a:t>Mas</a:t>
                      </a:r>
                      <a:r>
                        <a:rPr lang="en-US" sz="1050" b="1" dirty="0">
                          <a:latin typeface="Times New Roman"/>
                          <a:ea typeface="Times New Roman"/>
                          <a:cs typeface="Times New Roman"/>
                        </a:rPr>
                        <a:t> on Mars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1991</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Mystery of Atlantis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smtClean="0">
                          <a:latin typeface="Times New Roman"/>
                          <a:ea typeface="Times New Roman"/>
                          <a:cs typeface="Times New Roman"/>
                        </a:rPr>
                        <a:t>1992</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Cavalcade of </a:t>
                      </a:r>
                      <a:r>
                        <a:rPr lang="en-US" sz="1050" b="1" dirty="0" err="1">
                          <a:latin typeface="Times New Roman"/>
                          <a:ea typeface="Times New Roman"/>
                          <a:cs typeface="Times New Roman"/>
                        </a:rPr>
                        <a:t>Aming's</a:t>
                      </a:r>
                      <a:r>
                        <a:rPr lang="en-US" sz="1050" b="1" dirty="0">
                          <a:latin typeface="Times New Roman"/>
                          <a:ea typeface="Times New Roman"/>
                          <a:cs typeface="Times New Roman"/>
                        </a:rPr>
                        <a:t> 31 Yrs.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1994</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Somewhere in the Lost City of Gold</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1996</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People of Ancient Kingdoms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rowSpan="5">
                  <a:txBody>
                    <a:bodyPr/>
                    <a:lstStyle/>
                    <a:p>
                      <a:pPr marL="0" marR="0" algn="ctr">
                        <a:lnSpc>
                          <a:spcPct val="115000"/>
                        </a:lnSpc>
                        <a:spcBef>
                          <a:spcPts val="0"/>
                        </a:spcBef>
                        <a:spcAft>
                          <a:spcPts val="0"/>
                        </a:spcAft>
                      </a:pPr>
                      <a:r>
                        <a:rPr lang="en-US" sz="1050" b="1">
                          <a:latin typeface="Times New Roman"/>
                          <a:ea typeface="Times New Roman"/>
                          <a:cs typeface="Times New Roman"/>
                        </a:rPr>
                        <a:t>5</a:t>
                      </a:r>
                      <a:endParaRPr lang="en-US" sz="1050">
                        <a:latin typeface="Calibri"/>
                        <a:ea typeface="Calibri"/>
                        <a:cs typeface="Times New Roman"/>
                      </a:endParaRPr>
                    </a:p>
                  </a:txBody>
                  <a:tcPr marL="114300" marR="114300" marT="114300" marB="114300" anchor="ctr"/>
                </a:tc>
                <a:tc rowSpan="5">
                  <a:txBody>
                    <a:bodyPr/>
                    <a:lstStyle/>
                    <a:p>
                      <a:pPr marL="0" marR="0" algn="ctr">
                        <a:lnSpc>
                          <a:spcPct val="115000"/>
                        </a:lnSpc>
                        <a:spcBef>
                          <a:spcPts val="0"/>
                        </a:spcBef>
                        <a:spcAft>
                          <a:spcPts val="0"/>
                        </a:spcAft>
                      </a:pPr>
                      <a:r>
                        <a:rPr lang="en-US" sz="1050" b="1">
                          <a:latin typeface="Times New Roman"/>
                          <a:ea typeface="Times New Roman"/>
                          <a:cs typeface="Times New Roman"/>
                        </a:rPr>
                        <a:t>Anthony Jackman &amp;</a:t>
                      </a:r>
                      <a:br>
                        <a:rPr lang="en-US" sz="1050" b="1">
                          <a:latin typeface="Times New Roman"/>
                          <a:ea typeface="Times New Roman"/>
                          <a:cs typeface="Times New Roman"/>
                        </a:rPr>
                      </a:br>
                      <a:r>
                        <a:rPr lang="en-US" sz="1050" b="1">
                          <a:latin typeface="Times New Roman"/>
                          <a:ea typeface="Times New Roman"/>
                          <a:cs typeface="Times New Roman"/>
                        </a:rPr>
                        <a:t>Henry Ramdin</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smtClean="0">
                          <a:latin typeface="Times New Roman"/>
                          <a:ea typeface="Times New Roman"/>
                          <a:cs typeface="Times New Roman"/>
                        </a:rPr>
                        <a:t>1990</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Song of Sitting Bull</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dirty="0" smtClean="0">
                          <a:latin typeface="Times New Roman"/>
                          <a:ea typeface="Times New Roman"/>
                          <a:cs typeface="Times New Roman"/>
                        </a:rPr>
                        <a:t>1992</a:t>
                      </a:r>
                      <a:endParaRPr lang="en-US" sz="105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Sun Dancing Red Injuns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1993</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Thunder-bow-</a:t>
                      </a:r>
                      <a:r>
                        <a:rPr lang="en-US" sz="1050" b="1" dirty="0" err="1">
                          <a:latin typeface="Times New Roman"/>
                          <a:ea typeface="Times New Roman"/>
                          <a:cs typeface="Times New Roman"/>
                        </a:rPr>
                        <a:t>si</a:t>
                      </a:r>
                      <a:r>
                        <a:rPr lang="en-US" sz="1050" b="1" dirty="0">
                          <a:latin typeface="Times New Roman"/>
                          <a:ea typeface="Times New Roman"/>
                          <a:cs typeface="Times New Roman"/>
                        </a:rPr>
                        <a:t>-</a:t>
                      </a:r>
                      <a:r>
                        <a:rPr lang="en-US" sz="1050" b="1" dirty="0" err="1">
                          <a:latin typeface="Times New Roman"/>
                          <a:ea typeface="Times New Roman"/>
                          <a:cs typeface="Times New Roman"/>
                        </a:rPr>
                        <a:t>mah</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1995</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Dakota Dog Dancers</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50" b="1">
                          <a:latin typeface="Times New Roman"/>
                          <a:ea typeface="Times New Roman"/>
                          <a:cs typeface="Times New Roman"/>
                        </a:rPr>
                        <a:t>1997</a:t>
                      </a:r>
                      <a:endParaRPr lang="en-US" sz="105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050" b="1" dirty="0">
                          <a:latin typeface="Times New Roman"/>
                          <a:ea typeface="Times New Roman"/>
                          <a:cs typeface="Times New Roman"/>
                        </a:rPr>
                        <a:t>Grand Si-</a:t>
                      </a:r>
                      <a:r>
                        <a:rPr lang="en-US" sz="1050" b="1" dirty="0" err="1">
                          <a:latin typeface="Times New Roman"/>
                          <a:ea typeface="Times New Roman"/>
                          <a:cs typeface="Times New Roman"/>
                        </a:rPr>
                        <a:t>nadian</a:t>
                      </a:r>
                      <a:endParaRPr lang="en-US" sz="105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bl>
          </a:graphicData>
        </a:graphic>
      </p:graphicFrame>
    </p:spTree>
  </p:cSld>
  <p:clrMapOvr>
    <a:masterClrMapping/>
  </p:clrMapOvr>
  <p:transition>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a:normAutofit fontScale="90000"/>
          </a:bodyPr>
          <a:lstStyle/>
          <a:p>
            <a:pPr algn="l"/>
            <a:r>
              <a:rPr lang="en-US" b="1" dirty="0" smtClean="0">
                <a:latin typeface="Bauhaus 93" pitchFamily="82" charset="0"/>
              </a:rPr>
              <a:t>Small Band of the Year - Hall of Fame</a:t>
            </a:r>
            <a:endParaRPr lang="en-US" dirty="0"/>
          </a:p>
        </p:txBody>
      </p:sp>
      <p:graphicFrame>
        <p:nvGraphicFramePr>
          <p:cNvPr id="3" name="Table 2"/>
          <p:cNvGraphicFramePr>
            <a:graphicFrameLocks noGrp="1"/>
          </p:cNvGraphicFramePr>
          <p:nvPr/>
        </p:nvGraphicFramePr>
        <p:xfrm>
          <a:off x="533400" y="914400"/>
          <a:ext cx="8077200" cy="5266944"/>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31242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Small Band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5">
                  <a:txBody>
                    <a:bodyPr/>
                    <a:lstStyle/>
                    <a:p>
                      <a:pPr marL="0" marR="0" algn="ctr">
                        <a:lnSpc>
                          <a:spcPct val="115000"/>
                        </a:lnSpc>
                        <a:spcBef>
                          <a:spcPts val="0"/>
                        </a:spcBef>
                        <a:spcAft>
                          <a:spcPts val="0"/>
                        </a:spcAft>
                      </a:pPr>
                      <a:r>
                        <a:rPr lang="en-US" sz="1200" b="1" dirty="0">
                          <a:latin typeface="Times New Roman"/>
                          <a:ea typeface="Times New Roman"/>
                          <a:cs typeface="Times New Roman"/>
                        </a:rPr>
                        <a:t>5</a:t>
                      </a:r>
                      <a:endParaRPr lang="en-US" sz="1100" dirty="0">
                        <a:latin typeface="Calibri"/>
                        <a:ea typeface="Calibri"/>
                        <a:cs typeface="Times New Roman"/>
                      </a:endParaRPr>
                    </a:p>
                  </a:txBody>
                  <a:tcPr marL="114300" marR="114300" marT="114300" marB="114300" anchor="ctr"/>
                </a:tc>
                <a:tc rowSpan="5">
                  <a:txBody>
                    <a:bodyPr/>
                    <a:lstStyle/>
                    <a:p>
                      <a:pPr marL="0" marR="0" algn="ctr">
                        <a:lnSpc>
                          <a:spcPct val="115000"/>
                        </a:lnSpc>
                        <a:spcBef>
                          <a:spcPts val="0"/>
                        </a:spcBef>
                        <a:spcAft>
                          <a:spcPts val="0"/>
                        </a:spcAft>
                      </a:pPr>
                      <a:r>
                        <a:rPr lang="en-US" sz="1200" b="1" dirty="0">
                          <a:latin typeface="Times New Roman"/>
                          <a:ea typeface="Times New Roman"/>
                          <a:cs typeface="Times New Roman"/>
                        </a:rPr>
                        <a:t>'D' Midas Associates (</a:t>
                      </a:r>
                      <a:r>
                        <a:rPr lang="en-US" sz="1200" b="1" dirty="0" err="1">
                          <a:latin typeface="Times New Roman"/>
                          <a:ea typeface="Times New Roman"/>
                          <a:cs typeface="Times New Roman"/>
                        </a:rPr>
                        <a:t>D'Midas</a:t>
                      </a:r>
                      <a:r>
                        <a:rPr lang="en-US" sz="1200" b="1" dirty="0">
                          <a:latin typeface="Times New Roman"/>
                          <a:ea typeface="Times New Roman"/>
                          <a:cs typeface="Times New Roman"/>
                        </a:rPr>
                        <a:t> T&amp;T)</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1982</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Viva Mexico</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From 'D' Glass Age of Lemuria to Atlantis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Rituals of 'D' Sun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1987</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From Solomon to Solomon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2009</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Empires of the Sun</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rowSpan="4">
                  <a:txBody>
                    <a:bodyPr/>
                    <a:lstStyle/>
                    <a:p>
                      <a:pPr marL="0" marR="0" algn="ctr">
                        <a:lnSpc>
                          <a:spcPct val="115000"/>
                        </a:lnSpc>
                        <a:spcBef>
                          <a:spcPts val="0"/>
                        </a:spcBef>
                        <a:spcAft>
                          <a:spcPts val="0"/>
                        </a:spcAft>
                      </a:pPr>
                      <a:r>
                        <a:rPr lang="en-US" sz="1200" b="1">
                          <a:latin typeface="Times New Roman"/>
                          <a:ea typeface="Times New Roman"/>
                          <a:cs typeface="Times New Roman"/>
                        </a:rPr>
                        <a:t>4</a:t>
                      </a:r>
                      <a:endParaRPr lang="en-US" sz="1100">
                        <a:latin typeface="Calibri"/>
                        <a:ea typeface="Calibri"/>
                        <a:cs typeface="Times New Roman"/>
                      </a:endParaRPr>
                    </a:p>
                  </a:txBody>
                  <a:tcPr marL="114300" marR="114300" marT="114300" marB="114300" anchor="ctr"/>
                </a:tc>
                <a:tc rowSpan="4">
                  <a:txBody>
                    <a:bodyPr/>
                    <a:lstStyle/>
                    <a:p>
                      <a:pPr marL="0" marR="0" algn="ctr">
                        <a:lnSpc>
                          <a:spcPct val="115000"/>
                        </a:lnSpc>
                        <a:spcBef>
                          <a:spcPts val="0"/>
                        </a:spcBef>
                        <a:spcAft>
                          <a:spcPts val="0"/>
                        </a:spcAft>
                      </a:pPr>
                      <a:r>
                        <a:rPr lang="en-US" sz="1200" b="1">
                          <a:latin typeface="Times New Roman"/>
                          <a:ea typeface="Times New Roman"/>
                          <a:cs typeface="Times New Roman"/>
                        </a:rPr>
                        <a:t>Cito Velasquez</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1973</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Thirty Thousand Leagues under the Sea</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1974</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Fantasy of the Butterflies</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1975</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Cock-a-doodle-doo</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Nature's Paradise</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2</a:t>
                      </a:r>
                      <a:endParaRPr lang="en-US" sz="1100">
                        <a:latin typeface="Calibri"/>
                        <a:ea typeface="Calibri"/>
                        <a:cs typeface="Times New Roman"/>
                      </a:endParaRPr>
                    </a:p>
                  </a:txBody>
                  <a:tcPr marL="114300" marR="114300" marT="114300" marB="114300" anchor="ctr"/>
                </a:tc>
                <a:tc rowSpan="2">
                  <a:txBody>
                    <a:bodyPr/>
                    <a:lstStyle/>
                    <a:p>
                      <a:pPr marL="0" marR="0" algn="ctr">
                        <a:lnSpc>
                          <a:spcPct val="115000"/>
                        </a:lnSpc>
                        <a:spcBef>
                          <a:spcPts val="0"/>
                        </a:spcBef>
                        <a:spcAft>
                          <a:spcPts val="0"/>
                        </a:spcAft>
                      </a:pPr>
                      <a:r>
                        <a:rPr lang="en-US" sz="1200" b="1">
                          <a:latin typeface="Times New Roman"/>
                          <a:ea typeface="Times New Roman"/>
                          <a:cs typeface="Times New Roman"/>
                        </a:rPr>
                        <a:t>Norma Sylvester</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1983</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Tribal Fantasy</a:t>
                      </a:r>
                      <a:endParaRPr lang="en-US" sz="110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1984</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Days of the Week</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bl>
          </a:graphicData>
        </a:graphic>
      </p:graphicFrame>
    </p:spTree>
  </p:cSld>
  <p:clrMapOvr>
    <a:masterClrMapping/>
  </p:clrMapOvr>
  <p:transition>
    <p:wheel spokes="8"/>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dirty="0" smtClean="0">
                <a:latin typeface="Bauhaus 93" pitchFamily="82" charset="0"/>
              </a:rPr>
              <a:t>Small Band of the Year</a:t>
            </a:r>
            <a:br>
              <a:rPr lang="en-US" b="1" dirty="0" smtClean="0">
                <a:latin typeface="Bauhaus 93" pitchFamily="82" charset="0"/>
              </a:rPr>
            </a:br>
            <a:r>
              <a:rPr lang="en-US" b="1" dirty="0" smtClean="0">
                <a:latin typeface="Bauhaus 93" pitchFamily="82" charset="0"/>
              </a:rPr>
              <a:t>Hall of Fame</a:t>
            </a:r>
            <a:endParaRPr lang="en-US" dirty="0"/>
          </a:p>
        </p:txBody>
      </p:sp>
      <p:graphicFrame>
        <p:nvGraphicFramePr>
          <p:cNvPr id="3" name="Table 2"/>
          <p:cNvGraphicFramePr>
            <a:graphicFrameLocks noGrp="1"/>
          </p:cNvGraphicFramePr>
          <p:nvPr/>
        </p:nvGraphicFramePr>
        <p:xfrm>
          <a:off x="685800" y="1371600"/>
          <a:ext cx="8001000" cy="5266944"/>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gridCol w="2000250">
                  <a:extLst>
                    <a:ext uri="{9D8B030D-6E8A-4147-A177-3AD203B41FA5}">
                      <a16:colId xmlns:a16="http://schemas.microsoft.com/office/drawing/2014/main" val="20002"/>
                    </a:ext>
                  </a:extLst>
                </a:gridCol>
                <a:gridCol w="200025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Small Band Wins</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err="1">
                          <a:latin typeface="Times New Roman"/>
                          <a:ea typeface="Times New Roman"/>
                          <a:cs typeface="Times New Roman"/>
                        </a:rPr>
                        <a:t>Mas</a:t>
                      </a:r>
                      <a:r>
                        <a:rPr lang="en-US" sz="1200" b="1" dirty="0">
                          <a:latin typeface="Times New Roman"/>
                          <a:ea typeface="Times New Roman"/>
                          <a:cs typeface="Times New Roman"/>
                        </a:rPr>
                        <a:t> Leader/Band</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Year</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Presentation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0"/>
                  </a:ext>
                </a:extLst>
              </a:tr>
              <a:tr h="370840">
                <a:tc rowSpan="11">
                  <a:txBody>
                    <a:bodyPr/>
                    <a:lstStyle/>
                    <a:p>
                      <a:pPr marL="0" marR="0" algn="ctr">
                        <a:lnSpc>
                          <a:spcPct val="115000"/>
                        </a:lnSpc>
                        <a:spcBef>
                          <a:spcPts val="0"/>
                        </a:spcBef>
                        <a:spcAft>
                          <a:spcPts val="0"/>
                        </a:spcAft>
                      </a:pPr>
                      <a:r>
                        <a:rPr lang="en-US" sz="1200" b="1" dirty="0">
                          <a:latin typeface="Times New Roman"/>
                          <a:ea typeface="Times New Roman"/>
                          <a:cs typeface="Times New Roman"/>
                        </a:rPr>
                        <a:t>1</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2004</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Of Golden Memories</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1"/>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Alpha Cultural Enterprises</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1980</a:t>
                      </a:r>
                      <a:endParaRPr lang="en-US" sz="1100" dirty="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Emotions in Motion</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2"/>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Albert Bailey</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1979</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Brilliance of the Kikuyu</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3"/>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Cheyenne People</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2017</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Ceremonial Dance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4"/>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First Citizens Original Jab Jab</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2020</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D Power of D Plants</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5"/>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Herman Hackett</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1977</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Children's World</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6"/>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Glendon Morris</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1998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Wild Life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7"/>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Mt Hope Connections</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2006</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A Taste Of Hawaii</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8"/>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Ansel Price</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Carnival Cavalcade</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09"/>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Frank Smith</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1981</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Tribal Africa</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0"/>
                  </a:ext>
                </a:extLst>
              </a:tr>
              <a:tr h="370840">
                <a:tc vMerge="1">
                  <a:txBody>
                    <a:bodyPr/>
                    <a:lstStyle/>
                    <a:p>
                      <a:endParaRPr lang="en-US"/>
                    </a:p>
                  </a:txBody>
                  <a:tcP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Thorne &amp; Celestine</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a:latin typeface="Times New Roman"/>
                          <a:ea typeface="Times New Roman"/>
                          <a:cs typeface="Times New Roman"/>
                        </a:rPr>
                        <a:t>1978</a:t>
                      </a:r>
                      <a:endParaRPr lang="en-US" sz="1100">
                        <a:latin typeface="Calibri"/>
                        <a:ea typeface="Calibri"/>
                        <a:cs typeface="Times New Roman"/>
                      </a:endParaRPr>
                    </a:p>
                  </a:txBody>
                  <a:tcPr marL="114300" marR="114300" marT="114300" marB="114300" anchor="ctr"/>
                </a:tc>
                <a:tc>
                  <a:txBody>
                    <a:bodyPr/>
                    <a:lstStyle/>
                    <a:p>
                      <a:pPr marL="0" marR="0" algn="ctr">
                        <a:lnSpc>
                          <a:spcPct val="115000"/>
                        </a:lnSpc>
                        <a:spcBef>
                          <a:spcPts val="0"/>
                        </a:spcBef>
                        <a:spcAft>
                          <a:spcPts val="0"/>
                        </a:spcAft>
                      </a:pPr>
                      <a:r>
                        <a:rPr lang="en-US" sz="1200" b="1" dirty="0">
                          <a:latin typeface="Times New Roman"/>
                          <a:ea typeface="Times New Roman"/>
                          <a:cs typeface="Times New Roman"/>
                        </a:rPr>
                        <a:t>A Tropical Sunrise Sunset</a:t>
                      </a:r>
                      <a:endParaRPr lang="en-US" sz="1100" dirty="0">
                        <a:latin typeface="Calibri"/>
                        <a:ea typeface="Calibri"/>
                        <a:cs typeface="Times New Roman"/>
                      </a:endParaRPr>
                    </a:p>
                  </a:txBody>
                  <a:tcPr marL="114300" marR="114300" marT="114300" marB="114300" anchor="ctr"/>
                </a:tc>
                <a:extLst>
                  <a:ext uri="{0D108BD9-81ED-4DB2-BD59-A6C34878D82A}">
                    <a16:rowId xmlns:a16="http://schemas.microsoft.com/office/drawing/2014/main" val="10011"/>
                  </a:ext>
                </a:extLst>
              </a:tr>
            </a:tbl>
          </a:graphicData>
        </a:graphic>
      </p:graphicFrame>
    </p:spTree>
  </p:cSld>
  <p:clrMapOvr>
    <a:masterClrMapping/>
  </p:clrMapOvr>
  <p:transition>
    <p:split dir="in"/>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carnival background images"/>
          <p:cNvPicPr>
            <a:picLocks noChangeAspect="1" noChangeArrowheads="1"/>
          </p:cNvPicPr>
          <p:nvPr/>
        </p:nvPicPr>
        <p:blipFill>
          <a:blip r:embed="rId2" cstate="print">
            <a:lum bright="25000"/>
          </a:blip>
          <a:srcRect/>
          <a:stretch>
            <a:fillRect/>
          </a:stretch>
        </p:blipFill>
        <p:spPr bwMode="auto">
          <a:xfrm>
            <a:off x="-1" y="0"/>
            <a:ext cx="9151309" cy="6858001"/>
          </a:xfrm>
          <a:prstGeom prst="rect">
            <a:avLst/>
          </a:prstGeom>
          <a:noFill/>
        </p:spPr>
      </p:pic>
      <p:sp>
        <p:nvSpPr>
          <p:cNvPr id="8" name="Title 1"/>
          <p:cNvSpPr txBox="1">
            <a:spLocks/>
          </p:cNvSpPr>
          <p:nvPr/>
        </p:nvSpPr>
        <p:spPr>
          <a:xfrm rot="16200000">
            <a:off x="-2667000" y="2971800"/>
            <a:ext cx="6553200" cy="1219200"/>
          </a:xfrm>
          <a:prstGeom prst="rect">
            <a:avLst/>
          </a:prstGeom>
        </p:spPr>
        <p:txBody>
          <a:bodyPr vert="horz" lIns="91440" tIns="45720" rIns="91440" bIns="45720" rtlCol="0" anchor="ctr">
            <a:normAutofit/>
          </a:bodyPr>
          <a:lstStyle/>
          <a:p>
            <a:pPr lvl="0" algn="r">
              <a:spcBef>
                <a:spcPct val="0"/>
              </a:spcBef>
              <a:defRPr/>
            </a:pPr>
            <a:r>
              <a:rPr lang="en-US" sz="6000" b="1" dirty="0" smtClean="0">
                <a:solidFill>
                  <a:srgbClr val="002060"/>
                </a:solidFill>
                <a:latin typeface="Monotype Corsiva" pitchFamily="66" charset="0"/>
              </a:rPr>
              <a:t>TRIVIA</a:t>
            </a:r>
            <a:endParaRPr kumimoji="0" lang="en-US" sz="6000" b="0" i="0" u="none" strike="noStrike" kern="1200" cap="none" spc="0" normalizeH="0" baseline="0" noProof="0" dirty="0">
              <a:ln>
                <a:noFill/>
              </a:ln>
              <a:solidFill>
                <a:srgbClr val="002060"/>
              </a:solidFill>
              <a:effectLst/>
              <a:uLnTx/>
              <a:uFillTx/>
              <a:latin typeface="+mj-lt"/>
              <a:ea typeface="+mj-ea"/>
              <a:cs typeface="+mj-cs"/>
            </a:endParaRPr>
          </a:p>
        </p:txBody>
      </p:sp>
      <p:sp>
        <p:nvSpPr>
          <p:cNvPr id="5" name="Rectangle 4"/>
          <p:cNvSpPr/>
          <p:nvPr/>
        </p:nvSpPr>
        <p:spPr>
          <a:xfrm>
            <a:off x="381000" y="3200400"/>
            <a:ext cx="5029200" cy="1938992"/>
          </a:xfrm>
          <a:prstGeom prst="rect">
            <a:avLst/>
          </a:prstGeom>
        </p:spPr>
        <p:txBody>
          <a:bodyPr wrap="square">
            <a:spAutoFit/>
          </a:bodyPr>
          <a:lstStyle/>
          <a:p>
            <a:pPr lvl="0" algn="ctr" eaLnBrk="0" fontAlgn="base" hangingPunct="0">
              <a:spcBef>
                <a:spcPct val="0"/>
              </a:spcBef>
              <a:spcAft>
                <a:spcPct val="0"/>
              </a:spcAft>
            </a:pPr>
            <a:r>
              <a:rPr lang="en-US" sz="4000" dirty="0" smtClean="0">
                <a:solidFill>
                  <a:srgbClr val="002060"/>
                </a:solidFill>
                <a:latin typeface="Monotype Corsiva" pitchFamily="66" charset="0"/>
                <a:ea typeface="Times New Roman" pitchFamily="18" charset="0"/>
                <a:cs typeface="Times New Roman" pitchFamily="18" charset="0"/>
              </a:rPr>
              <a:t>In what year did </a:t>
            </a:r>
          </a:p>
          <a:p>
            <a:pPr lvl="0" algn="ctr" eaLnBrk="0" fontAlgn="base" hangingPunct="0">
              <a:spcBef>
                <a:spcPct val="0"/>
              </a:spcBef>
              <a:spcAft>
                <a:spcPct val="0"/>
              </a:spcAft>
            </a:pPr>
            <a:r>
              <a:rPr lang="en-US" sz="4000" b="1" dirty="0" smtClean="0">
                <a:solidFill>
                  <a:srgbClr val="002060"/>
                </a:solidFill>
                <a:latin typeface="Monotype Corsiva" pitchFamily="66" charset="0"/>
                <a:ea typeface="Times New Roman" pitchFamily="18" charset="0"/>
                <a:cs typeface="Times New Roman" pitchFamily="18" charset="0"/>
              </a:rPr>
              <a:t>“Small Band of the Year “</a:t>
            </a:r>
          </a:p>
          <a:p>
            <a:pPr lvl="0" algn="ctr" eaLnBrk="0" fontAlgn="base" hangingPunct="0">
              <a:spcBef>
                <a:spcPct val="0"/>
              </a:spcBef>
              <a:spcAft>
                <a:spcPct val="0"/>
              </a:spcAft>
            </a:pPr>
            <a:r>
              <a:rPr lang="en-US" sz="4000" dirty="0" smtClean="0">
                <a:solidFill>
                  <a:srgbClr val="002060"/>
                </a:solidFill>
                <a:latin typeface="Monotype Corsiva" pitchFamily="66" charset="0"/>
                <a:ea typeface="Times New Roman" pitchFamily="18" charset="0"/>
                <a:cs typeface="Times New Roman" pitchFamily="18" charset="0"/>
              </a:rPr>
              <a:t>competition begin ?</a:t>
            </a:r>
            <a:endParaRPr lang="en-US" sz="4000" dirty="0" smtClean="0">
              <a:solidFill>
                <a:srgbClr val="002060"/>
              </a:solidFill>
              <a:latin typeface="Monotype Corsiva" pitchFamily="66" charset="0"/>
              <a:cs typeface="Arial" pitchFamily="34" charset="0"/>
            </a:endParaRPr>
          </a:p>
        </p:txBody>
      </p:sp>
    </p:spTree>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Image result for carnival background image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itle 6"/>
          <p:cNvSpPr>
            <a:spLocks noGrp="1"/>
          </p:cNvSpPr>
          <p:nvPr>
            <p:ph type="title"/>
          </p:nvPr>
        </p:nvSpPr>
        <p:spPr>
          <a:xfrm>
            <a:off x="3886200" y="990600"/>
            <a:ext cx="4572000" cy="228600"/>
          </a:xfrm>
        </p:spPr>
        <p:txBody>
          <a:bodyPr>
            <a:normAutofit fontScale="90000"/>
          </a:bodyPr>
          <a:lstStyle/>
          <a:p>
            <a:pPr fontAlgn="base"/>
            <a:r>
              <a:rPr lang="en-US" dirty="0" smtClean="0"/>
              <a:t/>
            </a:r>
            <a:br>
              <a:rPr lang="en-US" dirty="0" smtClean="0"/>
            </a:br>
            <a:r>
              <a:rPr lang="en-US" dirty="0" smtClean="0"/>
              <a:t/>
            </a:r>
            <a:br>
              <a:rPr lang="en-US" dirty="0" smtClean="0"/>
            </a:br>
            <a:endParaRPr lang="en-US" dirty="0"/>
          </a:p>
        </p:txBody>
      </p:sp>
      <p:sp>
        <p:nvSpPr>
          <p:cNvPr id="9" name="Rectangle 8"/>
          <p:cNvSpPr/>
          <p:nvPr/>
        </p:nvSpPr>
        <p:spPr>
          <a:xfrm>
            <a:off x="4267200" y="1219200"/>
            <a:ext cx="4572000" cy="4031873"/>
          </a:xfrm>
          <a:prstGeom prst="rect">
            <a:avLst/>
          </a:prstGeom>
        </p:spPr>
        <p:txBody>
          <a:bodyPr>
            <a:spAutoFit/>
          </a:bodyPr>
          <a:lstStyle/>
          <a:p>
            <a:pPr lvl="0" algn="ctr" eaLnBrk="0" fontAlgn="base" hangingPunct="0">
              <a:spcBef>
                <a:spcPct val="0"/>
              </a:spcBef>
              <a:spcAft>
                <a:spcPct val="0"/>
              </a:spcAft>
            </a:pPr>
            <a:r>
              <a:rPr lang="en-US" sz="4800" dirty="0" smtClean="0">
                <a:solidFill>
                  <a:srgbClr val="002060"/>
                </a:solidFill>
                <a:latin typeface="Monotype Corsiva" pitchFamily="66" charset="0"/>
                <a:ea typeface="Times New Roman" pitchFamily="18" charset="0"/>
                <a:cs typeface="Times New Roman" pitchFamily="18" charset="0"/>
              </a:rPr>
              <a:t>The</a:t>
            </a:r>
            <a:r>
              <a:rPr lang="en-US" sz="4800" b="1" dirty="0" smtClean="0">
                <a:solidFill>
                  <a:srgbClr val="002060"/>
                </a:solidFill>
                <a:latin typeface="Monotype Corsiva" pitchFamily="66" charset="0"/>
                <a:ea typeface="Times New Roman" pitchFamily="18" charset="0"/>
                <a:cs typeface="Times New Roman" pitchFamily="18" charset="0"/>
              </a:rPr>
              <a:t> </a:t>
            </a:r>
          </a:p>
          <a:p>
            <a:pPr lvl="0" algn="ctr" eaLnBrk="0" fontAlgn="base" hangingPunct="0">
              <a:spcBef>
                <a:spcPct val="0"/>
              </a:spcBef>
              <a:spcAft>
                <a:spcPct val="0"/>
              </a:spcAft>
            </a:pPr>
            <a:endParaRPr lang="en-US" sz="800" b="1" dirty="0" smtClean="0">
              <a:solidFill>
                <a:srgbClr val="002060"/>
              </a:solidFill>
              <a:latin typeface="Monotype Corsiva" pitchFamily="66" charset="0"/>
              <a:ea typeface="Times New Roman" pitchFamily="18" charset="0"/>
              <a:cs typeface="Times New Roman" pitchFamily="18" charset="0"/>
            </a:endParaRPr>
          </a:p>
          <a:p>
            <a:pPr lvl="0" algn="ctr" eaLnBrk="0" fontAlgn="base" hangingPunct="0">
              <a:spcBef>
                <a:spcPct val="0"/>
              </a:spcBef>
              <a:spcAft>
                <a:spcPct val="0"/>
              </a:spcAft>
            </a:pPr>
            <a:r>
              <a:rPr lang="en-US" sz="4800" b="1" dirty="0" smtClean="0">
                <a:solidFill>
                  <a:srgbClr val="002060"/>
                </a:solidFill>
                <a:latin typeface="Monotype Corsiva" pitchFamily="66" charset="0"/>
                <a:ea typeface="Times New Roman" pitchFamily="18" charset="0"/>
                <a:cs typeface="Times New Roman" pitchFamily="18" charset="0"/>
              </a:rPr>
              <a:t>“Small Band of the Year “</a:t>
            </a:r>
          </a:p>
          <a:p>
            <a:pPr lvl="0" algn="ctr" eaLnBrk="0" fontAlgn="base" hangingPunct="0">
              <a:spcBef>
                <a:spcPct val="0"/>
              </a:spcBef>
              <a:spcAft>
                <a:spcPct val="0"/>
              </a:spcAft>
            </a:pPr>
            <a:endParaRPr lang="en-US" sz="800" b="1" dirty="0" smtClean="0">
              <a:solidFill>
                <a:srgbClr val="002060"/>
              </a:solidFill>
              <a:latin typeface="Monotype Corsiva" pitchFamily="66" charset="0"/>
              <a:ea typeface="Times New Roman" pitchFamily="18" charset="0"/>
              <a:cs typeface="Times New Roman" pitchFamily="18" charset="0"/>
            </a:endParaRPr>
          </a:p>
          <a:p>
            <a:pPr lvl="0" algn="ctr" eaLnBrk="0" fontAlgn="base" hangingPunct="0">
              <a:spcBef>
                <a:spcPct val="0"/>
              </a:spcBef>
              <a:spcAft>
                <a:spcPct val="0"/>
              </a:spcAft>
            </a:pPr>
            <a:r>
              <a:rPr lang="en-US" sz="4800" dirty="0" smtClean="0">
                <a:solidFill>
                  <a:srgbClr val="002060"/>
                </a:solidFill>
                <a:latin typeface="Monotype Corsiva" pitchFamily="66" charset="0"/>
                <a:ea typeface="Times New Roman" pitchFamily="18" charset="0"/>
                <a:cs typeface="Times New Roman" pitchFamily="18" charset="0"/>
              </a:rPr>
              <a:t>competition began in</a:t>
            </a:r>
            <a:r>
              <a:rPr lang="en-US" sz="4800" b="1" dirty="0" smtClean="0">
                <a:solidFill>
                  <a:srgbClr val="002060"/>
                </a:solidFill>
                <a:latin typeface="Monotype Corsiva" pitchFamily="66" charset="0"/>
                <a:ea typeface="Times New Roman" pitchFamily="18" charset="0"/>
                <a:cs typeface="Times New Roman" pitchFamily="18" charset="0"/>
              </a:rPr>
              <a:t> 1973!</a:t>
            </a:r>
            <a:endParaRPr lang="en-US" sz="4800" dirty="0">
              <a:solidFill>
                <a:srgbClr val="002060"/>
              </a:solidFill>
              <a:latin typeface="Monotype Corsiva" pitchFamily="66" charset="0"/>
            </a:endParaRPr>
          </a:p>
        </p:txBody>
      </p:sp>
    </p:spTree>
  </p:cSld>
  <p:clrMapOvr>
    <a:masterClrMapping/>
  </p:clrMapOvr>
  <p:transition>
    <p:split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carnival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54"/>
            <a:ext cx="9144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latin typeface="Bauhaus 93" panose="04030905020B02020C02" pitchFamily="82" charset="0"/>
              </a:rPr>
              <a:t>Tan </a:t>
            </a:r>
            <a:r>
              <a:rPr lang="en-US" dirty="0" err="1">
                <a:latin typeface="Bauhaus 93" panose="04030905020B02020C02" pitchFamily="82" charset="0"/>
              </a:rPr>
              <a:t>Tan</a:t>
            </a:r>
            <a:r>
              <a:rPr lang="en-US" dirty="0">
                <a:latin typeface="Bauhaus 93" panose="04030905020B02020C02" pitchFamily="82" charset="0"/>
              </a:rPr>
              <a:t> &amp; Saga Boy</a:t>
            </a:r>
          </a:p>
        </p:txBody>
      </p:sp>
      <p:pic>
        <p:nvPicPr>
          <p:cNvPr id="3" name="NCOwmestHL0"/>
          <p:cNvPicPr>
            <a:picLocks noRot="1" noChangeAspect="1"/>
          </p:cNvPicPr>
          <p:nvPr>
            <a:videoFile r:link="rId1"/>
          </p:nvPr>
        </p:nvPicPr>
        <p:blipFill>
          <a:blip r:embed="rId4"/>
          <a:stretch>
            <a:fillRect/>
          </a:stretch>
        </p:blipFill>
        <p:spPr>
          <a:xfrm>
            <a:off x="2286000" y="2143125"/>
            <a:ext cx="4572000" cy="2571750"/>
          </a:xfrm>
          <a:prstGeom prst="rect">
            <a:avLst/>
          </a:prstGeom>
        </p:spPr>
      </p:pic>
      <p:sp>
        <p:nvSpPr>
          <p:cNvPr id="4" name="Title 1"/>
          <p:cNvSpPr txBox="1">
            <a:spLocks/>
          </p:cNvSpPr>
          <p:nvPr/>
        </p:nvSpPr>
        <p:spPr>
          <a:xfrm>
            <a:off x="3048000" y="4903543"/>
            <a:ext cx="3048000" cy="8858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002060"/>
                </a:solidFill>
                <a:latin typeface="Monotype Corsiva" panose="03010101010201010101" pitchFamily="66" charset="0"/>
              </a:rPr>
              <a:t>Double Click to Play Video</a:t>
            </a:r>
            <a:endParaRPr lang="en-US" sz="2000" b="1" dirty="0">
              <a:solidFill>
                <a:srgbClr val="002060"/>
              </a:solidFill>
              <a:latin typeface="Monotype Corsiva" panose="03010101010201010101" pitchFamily="66" charset="0"/>
            </a:endParaRPr>
          </a:p>
        </p:txBody>
      </p:sp>
      <p:sp>
        <p:nvSpPr>
          <p:cNvPr id="6" name="Title 1"/>
          <p:cNvSpPr txBox="1">
            <a:spLocks/>
          </p:cNvSpPr>
          <p:nvPr/>
        </p:nvSpPr>
        <p:spPr>
          <a:xfrm rot="16200000">
            <a:off x="-2836718" y="2864427"/>
            <a:ext cx="684414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Bauhaus 93" panose="04030905020B02020C02" pitchFamily="82" charset="0"/>
              </a:rPr>
              <a:t>Peter </a:t>
            </a:r>
            <a:r>
              <a:rPr lang="en-US" dirty="0" err="1" smtClean="0">
                <a:latin typeface="Bauhaus 93" panose="04030905020B02020C02" pitchFamily="82" charset="0"/>
              </a:rPr>
              <a:t>Minshall</a:t>
            </a:r>
            <a:endParaRPr lang="en-US" dirty="0">
              <a:latin typeface="Bauhaus 93" panose="04030905020B02020C02" pitchFamily="82" charset="0"/>
            </a:endParaRPr>
          </a:p>
        </p:txBody>
      </p:sp>
    </p:spTree>
    <p:extLst>
      <p:ext uri="{BB962C8B-B14F-4D97-AF65-F5344CB8AC3E}">
        <p14:creationId xmlns:p14="http://schemas.microsoft.com/office/powerpoint/2010/main" val="3534257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carnival background images"/>
          <p:cNvPicPr>
            <a:picLocks noChangeAspect="1" noChangeArrowheads="1"/>
          </p:cNvPicPr>
          <p:nvPr/>
        </p:nvPicPr>
        <p:blipFill>
          <a:blip r:embed="rId2" cstate="print">
            <a:lum bright="25000"/>
          </a:blip>
          <a:srcRect b="8826"/>
          <a:stretch>
            <a:fillRect/>
          </a:stretch>
        </p:blipFill>
        <p:spPr bwMode="auto">
          <a:xfrm>
            <a:off x="0" y="0"/>
            <a:ext cx="9166917" cy="6858000"/>
          </a:xfrm>
          <a:prstGeom prst="rect">
            <a:avLst/>
          </a:prstGeom>
          <a:noFill/>
        </p:spPr>
      </p:pic>
      <p:sp>
        <p:nvSpPr>
          <p:cNvPr id="35841" name="Rectangle 1"/>
          <p:cNvSpPr>
            <a:spLocks noChangeArrowheads="1"/>
          </p:cNvSpPr>
          <p:nvPr/>
        </p:nvSpPr>
        <p:spPr bwMode="auto">
          <a:xfrm>
            <a:off x="1066800" y="3292733"/>
            <a:ext cx="5562600" cy="1754326"/>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Masquerade bands consisting of thousands of people 'jumping up' (dancing) in glittery, </a:t>
            </a:r>
            <a:r>
              <a:rPr kumimoji="0" lang="en-US" sz="12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colourful</a:t>
            </a: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and often revealing costumes rule the streets on Carnival Monday and Tuesday. </a:t>
            </a: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Calibri"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Each band has its own historical, mythological or tropical concept with various sections depicting aspects of the main theme.</a:t>
            </a: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Calibri" pitchFamily="34" charset="0"/>
              <a:cs typeface="Arial" pitchFamily="34" charset="0"/>
            </a:endParaRPr>
          </a:p>
          <a:p>
            <a:pPr algn="just" eaLnBrk="0" fontAlgn="base" hangingPunct="0">
              <a:spcBef>
                <a:spcPct val="0"/>
              </a:spcBef>
              <a:spcAft>
                <a:spcPct val="0"/>
              </a:spcAft>
            </a:pPr>
            <a:r>
              <a:rPr lang="en-US" sz="1200" dirty="0" smtClean="0"/>
              <a:t>The costumes worn by masqueraders on Carnival Monday and Tuesday, these costumes can be simple or elaborate in design.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rot="16200000">
            <a:off x="-2767282" y="2767279"/>
            <a:ext cx="6858003" cy="1323439"/>
          </a:xfrm>
          <a:prstGeom prst="rect">
            <a:avLst/>
          </a:prstGeom>
        </p:spPr>
        <p:txBody>
          <a:bodyPr wrap="square">
            <a:spAutoFit/>
          </a:bodyPr>
          <a:lstStyle/>
          <a:p>
            <a:pPr lvl="0" algn="r" fontAlgn="base">
              <a:spcBef>
                <a:spcPct val="0"/>
              </a:spcBef>
              <a:spcAft>
                <a:spcPct val="0"/>
              </a:spcAft>
            </a:pPr>
            <a:r>
              <a:rPr lang="en-US" sz="4000" dirty="0" smtClean="0">
                <a:latin typeface="Bauhaus 93" pitchFamily="82" charset="0"/>
                <a:ea typeface="Times New Roman" pitchFamily="18" charset="0"/>
                <a:cs typeface="Arial" pitchFamily="34" charset="0"/>
              </a:rPr>
              <a:t>CARNIVAL MONDAY &amp; TUESDAY</a:t>
            </a:r>
            <a:endParaRPr lang="en-US" sz="4000" b="1" dirty="0" smtClean="0">
              <a:latin typeface="Bauhaus 93" pitchFamily="82" charset="0"/>
              <a:ea typeface="Times New Roman" pitchFamily="18" charset="0"/>
              <a:cs typeface="Arial" pitchFamily="34" charset="0"/>
            </a:endParaRPr>
          </a:p>
        </p:txBody>
      </p:sp>
    </p:spTree>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result for carnival background images"/>
          <p:cNvPicPr>
            <a:picLocks noChangeAspect="1" noChangeArrowheads="1"/>
          </p:cNvPicPr>
          <p:nvPr/>
        </p:nvPicPr>
        <p:blipFill>
          <a:blip r:embed="rId2" cstate="print">
            <a:lum bright="11000"/>
          </a:blip>
          <a:srcRect/>
          <a:stretch>
            <a:fillRect/>
          </a:stretch>
        </p:blipFill>
        <p:spPr bwMode="auto">
          <a:xfrm>
            <a:off x="-1" y="0"/>
            <a:ext cx="9151309" cy="6858001"/>
          </a:xfrm>
          <a:prstGeom prst="rect">
            <a:avLst/>
          </a:prstGeom>
          <a:noFill/>
        </p:spPr>
      </p:pic>
      <p:sp>
        <p:nvSpPr>
          <p:cNvPr id="2" name="Title 1"/>
          <p:cNvSpPr>
            <a:spLocks noGrp="1"/>
          </p:cNvSpPr>
          <p:nvPr>
            <p:ph type="title"/>
          </p:nvPr>
        </p:nvSpPr>
        <p:spPr>
          <a:xfrm rot="16200000">
            <a:off x="-3505200" y="3505200"/>
            <a:ext cx="7696200" cy="685800"/>
          </a:xfrm>
        </p:spPr>
        <p:txBody>
          <a:bodyPr>
            <a:normAutofit fontScale="90000"/>
          </a:bodyPr>
          <a:lstStyle/>
          <a:p>
            <a:pPr algn="r"/>
            <a:r>
              <a:rPr lang="en-US" dirty="0" smtClean="0">
                <a:latin typeface="Bauhaus 93" pitchFamily="82" charset="0"/>
              </a:rPr>
              <a:t>Kiddies' Carnival</a:t>
            </a:r>
            <a:endParaRPr lang="en-US" b="1" dirty="0" smtClean="0">
              <a:latin typeface="Bauhaus 93" pitchFamily="82" charset="0"/>
            </a:endParaRPr>
          </a:p>
        </p:txBody>
      </p:sp>
      <p:sp>
        <p:nvSpPr>
          <p:cNvPr id="3" name="Content Placeholder 2"/>
          <p:cNvSpPr>
            <a:spLocks noGrp="1"/>
          </p:cNvSpPr>
          <p:nvPr>
            <p:ph idx="1"/>
          </p:nvPr>
        </p:nvSpPr>
        <p:spPr>
          <a:xfrm>
            <a:off x="685800" y="1828800"/>
            <a:ext cx="4648200" cy="4525963"/>
          </a:xfrm>
        </p:spPr>
        <p:txBody>
          <a:bodyPr>
            <a:normAutofit/>
          </a:bodyPr>
          <a:lstStyle/>
          <a:p>
            <a:pPr>
              <a:buNone/>
            </a:pPr>
            <a:endParaRPr lang="en-US" sz="1100" dirty="0" smtClean="0"/>
          </a:p>
          <a:p>
            <a:pPr>
              <a:buNone/>
            </a:pPr>
            <a:endParaRPr lang="en-US" sz="1100" dirty="0" smtClean="0"/>
          </a:p>
          <a:p>
            <a:pPr>
              <a:buNone/>
            </a:pPr>
            <a:endParaRPr lang="en-US" sz="1100" dirty="0" smtClean="0"/>
          </a:p>
          <a:p>
            <a:pPr>
              <a:buNone/>
            </a:pPr>
            <a:endParaRPr lang="en-US" sz="1100" dirty="0" smtClean="0"/>
          </a:p>
          <a:p>
            <a:pPr>
              <a:buNone/>
            </a:pPr>
            <a:endParaRPr lang="en-US" sz="1100" dirty="0" smtClean="0"/>
          </a:p>
          <a:p>
            <a:pPr>
              <a:buNone/>
            </a:pPr>
            <a:endParaRPr lang="en-US" sz="1100" dirty="0" smtClean="0"/>
          </a:p>
          <a:p>
            <a:pPr>
              <a:buNone/>
            </a:pPr>
            <a:r>
              <a:rPr lang="en-US" sz="1100" dirty="0" smtClean="0"/>
              <a:t>The country of Trinidad and Tobago, located in the West Indies, offers a </a:t>
            </a:r>
          </a:p>
          <a:p>
            <a:pPr>
              <a:buNone/>
            </a:pPr>
            <a:r>
              <a:rPr lang="en-US" sz="1100" dirty="0" smtClean="0"/>
              <a:t>Carnival celebration for children that mirrors the famous parades for adults. </a:t>
            </a:r>
          </a:p>
          <a:p>
            <a:pPr>
              <a:buNone/>
            </a:pPr>
            <a:endParaRPr lang="en-US" sz="1100" dirty="0" smtClean="0"/>
          </a:p>
          <a:p>
            <a:pPr>
              <a:buNone/>
            </a:pPr>
            <a:r>
              <a:rPr lang="en-US" sz="1100" dirty="0" smtClean="0"/>
              <a:t>The week before Carnival begins children march in a big parade of their own. </a:t>
            </a:r>
          </a:p>
          <a:p>
            <a:pPr>
              <a:buNone/>
            </a:pPr>
            <a:r>
              <a:rPr lang="en-US" sz="1100" dirty="0" smtClean="0"/>
              <a:t>The children themselves choose a theme (such as "Arabian Nights") and, with </a:t>
            </a:r>
          </a:p>
          <a:p>
            <a:pPr>
              <a:buNone/>
            </a:pPr>
            <a:r>
              <a:rPr lang="en-US" sz="1100" dirty="0" smtClean="0"/>
              <a:t>the help of adult family members, create costumes that illustrate their theme. </a:t>
            </a:r>
          </a:p>
          <a:p>
            <a:pPr>
              <a:buNone/>
            </a:pPr>
            <a:endParaRPr lang="en-US" sz="1100" dirty="0" smtClean="0"/>
          </a:p>
          <a:p>
            <a:pPr>
              <a:buNone/>
            </a:pPr>
            <a:r>
              <a:rPr lang="en-US" sz="1100" dirty="0" smtClean="0"/>
              <a:t>Dressed in beautiful costumes the children sing and dance their way down the </a:t>
            </a:r>
          </a:p>
          <a:p>
            <a:pPr>
              <a:buNone/>
            </a:pPr>
            <a:r>
              <a:rPr lang="en-US" sz="1100" dirty="0" smtClean="0"/>
              <a:t>streets, moving to Calypso </a:t>
            </a:r>
            <a:r>
              <a:rPr lang="en-US" sz="1100" dirty="0" smtClean="0"/>
              <a:t>music.</a:t>
            </a:r>
            <a:endParaRPr lang="en-US" sz="1100" dirty="0" smtClean="0"/>
          </a:p>
          <a:p>
            <a:pPr>
              <a:buNone/>
            </a:pPr>
            <a:endParaRPr lang="en-US" sz="1100" dirty="0" smtClean="0"/>
          </a:p>
          <a:p>
            <a:pPr>
              <a:buNone/>
            </a:pPr>
            <a:r>
              <a:rPr lang="en-US" sz="3700" dirty="0" smtClean="0">
                <a:latin typeface="Times New Roman" pitchFamily="18" charset="0"/>
                <a:cs typeface="Times New Roman" pitchFamily="18" charset="0"/>
              </a:rPr>
              <a:t> </a:t>
            </a:r>
          </a:p>
          <a:p>
            <a:endParaRPr lang="en-US" dirty="0" smtClean="0"/>
          </a:p>
          <a:p>
            <a:endParaRPr lang="en-US" dirty="0"/>
          </a:p>
        </p:txBody>
      </p:sp>
    </p:spTree>
  </p:cSld>
  <p:clrMapOvr>
    <a:masterClrMapping/>
  </p:clrMapOvr>
  <p:transition>
    <p:pull dir="l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arnival background images"/>
          <p:cNvPicPr>
            <a:picLocks noChangeAspect="1" noChangeArrowheads="1"/>
          </p:cNvPicPr>
          <p:nvPr/>
        </p:nvPicPr>
        <p:blipFill>
          <a:blip r:embed="rId2" cstate="print">
            <a:lum bright="21000" contrast="-24000"/>
          </a:blip>
          <a:srcRect/>
          <a:stretch>
            <a:fillRect/>
          </a:stretch>
        </p:blipFill>
        <p:spPr bwMode="auto">
          <a:xfrm>
            <a:off x="-1" y="0"/>
            <a:ext cx="9151309" cy="6858001"/>
          </a:xfrm>
          <a:prstGeom prst="rect">
            <a:avLst/>
          </a:prstGeom>
          <a:noFill/>
        </p:spPr>
      </p:pic>
      <p:sp>
        <p:nvSpPr>
          <p:cNvPr id="2" name="Title 1"/>
          <p:cNvSpPr>
            <a:spLocks noGrp="1"/>
          </p:cNvSpPr>
          <p:nvPr>
            <p:ph type="title"/>
          </p:nvPr>
        </p:nvSpPr>
        <p:spPr>
          <a:xfrm>
            <a:off x="228600" y="-762000"/>
            <a:ext cx="4876800" cy="1524000"/>
          </a:xfrm>
        </p:spPr>
        <p:txBody>
          <a:bodyPr>
            <a:normAutofit fontScale="90000"/>
          </a:bodyPr>
          <a:lstStyle/>
          <a:p>
            <a:pPr algn="l"/>
            <a:r>
              <a:rPr lang="en-US" dirty="0" smtClean="0">
                <a:latin typeface="Bauhaus 93" pitchFamily="82" charset="0"/>
              </a:rPr>
              <a:t/>
            </a:r>
            <a:br>
              <a:rPr lang="en-US" dirty="0" smtClean="0">
                <a:latin typeface="Bauhaus 93" pitchFamily="82" charset="0"/>
              </a:rPr>
            </a:br>
            <a:r>
              <a:rPr lang="en-US" dirty="0" smtClean="0">
                <a:latin typeface="Bauhaus 93" pitchFamily="82" charset="0"/>
              </a:rPr>
              <a:t/>
            </a:r>
            <a:br>
              <a:rPr lang="en-US" dirty="0" smtClean="0">
                <a:latin typeface="Bauhaus 93" pitchFamily="82" charset="0"/>
              </a:rPr>
            </a:br>
            <a:r>
              <a:rPr lang="en-US" dirty="0" smtClean="0">
                <a:latin typeface="Bauhaus 93" pitchFamily="82" charset="0"/>
              </a:rPr>
              <a:t>Rosalind Gabriel – </a:t>
            </a:r>
            <a:br>
              <a:rPr lang="en-US" dirty="0" smtClean="0">
                <a:latin typeface="Bauhaus 93" pitchFamily="82" charset="0"/>
              </a:rPr>
            </a:br>
            <a:r>
              <a:rPr lang="en-US" dirty="0" smtClean="0">
                <a:latin typeface="Bauhaus 93" pitchFamily="82" charset="0"/>
              </a:rPr>
              <a:t>The Kiddies’ Queen</a:t>
            </a:r>
            <a:endParaRPr lang="en-US" dirty="0">
              <a:latin typeface="Bauhaus 93" pitchFamily="82" charset="0"/>
            </a:endParaRPr>
          </a:p>
        </p:txBody>
      </p:sp>
      <p:sp>
        <p:nvSpPr>
          <p:cNvPr id="3" name="Content Placeholder 2"/>
          <p:cNvSpPr>
            <a:spLocks noGrp="1"/>
          </p:cNvSpPr>
          <p:nvPr>
            <p:ph idx="1"/>
          </p:nvPr>
        </p:nvSpPr>
        <p:spPr>
          <a:xfrm>
            <a:off x="165930" y="4577078"/>
            <a:ext cx="3886200" cy="685799"/>
          </a:xfrm>
        </p:spPr>
        <p:txBody>
          <a:bodyPr>
            <a:normAutofit fontScale="25000" lnSpcReduction="20000"/>
          </a:bodyPr>
          <a:lstStyle/>
          <a:p>
            <a:pPr>
              <a:buNone/>
            </a:pPr>
            <a:r>
              <a:rPr lang="en-US" sz="5600" dirty="0" smtClean="0"/>
              <a:t>The most awarded children’s mas designer ever, </a:t>
            </a:r>
            <a:endParaRPr lang="en-US" sz="5600" dirty="0" smtClean="0"/>
          </a:p>
          <a:p>
            <a:pPr>
              <a:buNone/>
            </a:pPr>
            <a:r>
              <a:rPr lang="en-US" sz="5600" dirty="0" smtClean="0"/>
              <a:t>with more than </a:t>
            </a:r>
            <a:r>
              <a:rPr lang="en-US" sz="5600" dirty="0" smtClean="0"/>
              <a:t>fifty </a:t>
            </a:r>
            <a:r>
              <a:rPr lang="en-US" sz="5600" dirty="0" smtClean="0"/>
              <a:t>(50) titles </a:t>
            </a:r>
            <a:r>
              <a:rPr lang="en-US" sz="5600" dirty="0" smtClean="0"/>
              <a:t>over the years.</a:t>
            </a:r>
          </a:p>
          <a:p>
            <a:pPr>
              <a:buNone/>
            </a:pPr>
            <a:endParaRPr lang="en-US" dirty="0" smtClean="0"/>
          </a:p>
          <a:p>
            <a:pPr>
              <a:buNone/>
            </a:pPr>
            <a:r>
              <a:rPr lang="en-US" dirty="0" smtClean="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1313122"/>
              </p:ext>
            </p:extLst>
          </p:nvPr>
        </p:nvGraphicFramePr>
        <p:xfrm>
          <a:off x="216493" y="1828800"/>
          <a:ext cx="3810000" cy="2367277"/>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534547">
                <a:tc>
                  <a:txBody>
                    <a:bodyPr/>
                    <a:lstStyle/>
                    <a:p>
                      <a:r>
                        <a:rPr lang="en-US" sz="1400" dirty="0" smtClean="0"/>
                        <a:t>Title</a:t>
                      </a:r>
                      <a:endParaRPr lang="en-US" sz="1400" dirty="0"/>
                    </a:p>
                  </a:txBody>
                  <a:tcPr/>
                </a:tc>
                <a:tc>
                  <a:txBody>
                    <a:bodyPr/>
                    <a:lstStyle/>
                    <a:p>
                      <a:pPr algn="ctr"/>
                      <a:r>
                        <a:rPr lang="en-US" sz="1400" dirty="0" smtClean="0"/>
                        <a:t>Wins</a:t>
                      </a:r>
                      <a:endParaRPr lang="en-US" sz="1400" dirty="0"/>
                    </a:p>
                  </a:txBody>
                  <a:tcPr/>
                </a:tc>
                <a:extLst>
                  <a:ext uri="{0D108BD9-81ED-4DB2-BD59-A6C34878D82A}">
                    <a16:rowId xmlns:a16="http://schemas.microsoft.com/office/drawing/2014/main" val="10000"/>
                  </a:ext>
                </a:extLst>
              </a:tr>
              <a:tr h="305455">
                <a:tc>
                  <a:txBody>
                    <a:bodyPr/>
                    <a:lstStyle/>
                    <a:p>
                      <a:r>
                        <a:rPr lang="en-US" sz="1400" b="0" i="0" kern="1200" dirty="0" smtClean="0">
                          <a:solidFill>
                            <a:schemeClr val="dk1"/>
                          </a:solidFill>
                          <a:latin typeface="+mn-lt"/>
                          <a:ea typeface="+mn-ea"/>
                          <a:cs typeface="+mn-cs"/>
                        </a:rPr>
                        <a:t>Queen of Carnival</a:t>
                      </a:r>
                      <a:endParaRPr lang="en-US" sz="1400" dirty="0"/>
                    </a:p>
                  </a:txBody>
                  <a:tcPr/>
                </a:tc>
                <a:tc>
                  <a:txBody>
                    <a:bodyPr/>
                    <a:lstStyle/>
                    <a:p>
                      <a:pPr algn="ctr"/>
                      <a:r>
                        <a:rPr lang="en-US" sz="1400" dirty="0" smtClean="0"/>
                        <a:t>10</a:t>
                      </a:r>
                      <a:endParaRPr lang="en-US" sz="1400" dirty="0"/>
                    </a:p>
                  </a:txBody>
                  <a:tcPr/>
                </a:tc>
                <a:extLst>
                  <a:ext uri="{0D108BD9-81ED-4DB2-BD59-A6C34878D82A}">
                    <a16:rowId xmlns:a16="http://schemas.microsoft.com/office/drawing/2014/main" val="10001"/>
                  </a:ext>
                </a:extLst>
              </a:tr>
              <a:tr h="305455">
                <a:tc>
                  <a:txBody>
                    <a:bodyPr/>
                    <a:lstStyle/>
                    <a:p>
                      <a:r>
                        <a:rPr lang="en-US" sz="1400" b="0" i="0" kern="1200" dirty="0" smtClean="0">
                          <a:solidFill>
                            <a:schemeClr val="dk1"/>
                          </a:solidFill>
                          <a:latin typeface="+mn-lt"/>
                          <a:ea typeface="+mn-ea"/>
                          <a:cs typeface="+mn-cs"/>
                        </a:rPr>
                        <a:t>King of Carnival </a:t>
                      </a:r>
                      <a:endParaRPr lang="en-US" sz="1400" dirty="0"/>
                    </a:p>
                  </a:txBody>
                  <a:tcPr/>
                </a:tc>
                <a:tc>
                  <a:txBody>
                    <a:bodyPr/>
                    <a:lstStyle/>
                    <a:p>
                      <a:pPr algn="ctr"/>
                      <a:r>
                        <a:rPr lang="en-US" sz="1400" dirty="0" smtClean="0"/>
                        <a:t>3</a:t>
                      </a:r>
                      <a:endParaRPr lang="en-US" sz="1400" dirty="0"/>
                    </a:p>
                  </a:txBody>
                  <a:tcPr/>
                </a:tc>
                <a:extLst>
                  <a:ext uri="{0D108BD9-81ED-4DB2-BD59-A6C34878D82A}">
                    <a16:rowId xmlns:a16="http://schemas.microsoft.com/office/drawing/2014/main" val="10002"/>
                  </a:ext>
                </a:extLst>
              </a:tr>
              <a:tr h="305455">
                <a:tc>
                  <a:txBody>
                    <a:bodyPr/>
                    <a:lstStyle/>
                    <a:p>
                      <a:r>
                        <a:rPr lang="en-US" sz="1400" b="0" i="0" kern="1200" dirty="0" smtClean="0">
                          <a:solidFill>
                            <a:schemeClr val="dk1"/>
                          </a:solidFill>
                          <a:latin typeface="+mn-lt"/>
                          <a:ea typeface="+mn-ea"/>
                          <a:cs typeface="+mn-cs"/>
                        </a:rPr>
                        <a:t>Individual of the year (female)   </a:t>
                      </a:r>
                      <a:endParaRPr lang="en-US" sz="1400" dirty="0"/>
                    </a:p>
                  </a:txBody>
                  <a:tcPr/>
                </a:tc>
                <a:tc>
                  <a:txBody>
                    <a:bodyPr/>
                    <a:lstStyle/>
                    <a:p>
                      <a:pPr algn="ctr"/>
                      <a:r>
                        <a:rPr lang="en-US" sz="1400" dirty="0" smtClean="0"/>
                        <a:t>6</a:t>
                      </a:r>
                      <a:endParaRPr lang="en-US" sz="1400" dirty="0"/>
                    </a:p>
                  </a:txBody>
                  <a:tcPr/>
                </a:tc>
                <a:extLst>
                  <a:ext uri="{0D108BD9-81ED-4DB2-BD59-A6C34878D82A}">
                    <a16:rowId xmlns:a16="http://schemas.microsoft.com/office/drawing/2014/main" val="10003"/>
                  </a:ext>
                </a:extLst>
              </a:tr>
              <a:tr h="305455">
                <a:tc>
                  <a:txBody>
                    <a:bodyPr/>
                    <a:lstStyle/>
                    <a:p>
                      <a:r>
                        <a:rPr lang="en-US" sz="1400" b="0" i="0" kern="1200" dirty="0" smtClean="0">
                          <a:solidFill>
                            <a:schemeClr val="dk1"/>
                          </a:solidFill>
                          <a:latin typeface="+mn-lt"/>
                          <a:ea typeface="+mn-ea"/>
                          <a:cs typeface="+mn-cs"/>
                        </a:rPr>
                        <a:t>Individual of the Year (male)    </a:t>
                      </a:r>
                      <a:endParaRPr lang="en-US" sz="1400" dirty="0"/>
                    </a:p>
                  </a:txBody>
                  <a:tcPr/>
                </a:tc>
                <a:tc>
                  <a:txBody>
                    <a:bodyPr/>
                    <a:lstStyle/>
                    <a:p>
                      <a:pPr algn="ctr"/>
                      <a:r>
                        <a:rPr lang="en-US" sz="1400" dirty="0" smtClean="0"/>
                        <a:t>3</a:t>
                      </a:r>
                      <a:endParaRPr lang="en-US" sz="1400" dirty="0"/>
                    </a:p>
                  </a:txBody>
                  <a:tcPr/>
                </a:tc>
                <a:extLst>
                  <a:ext uri="{0D108BD9-81ED-4DB2-BD59-A6C34878D82A}">
                    <a16:rowId xmlns:a16="http://schemas.microsoft.com/office/drawing/2014/main" val="10004"/>
                  </a:ext>
                </a:extLst>
              </a:tr>
              <a:tr h="305455">
                <a:tc>
                  <a:txBody>
                    <a:bodyPr/>
                    <a:lstStyle/>
                    <a:p>
                      <a:r>
                        <a:rPr lang="en-US" sz="1400" b="0" i="0" kern="1200" dirty="0" smtClean="0">
                          <a:solidFill>
                            <a:schemeClr val="dk1"/>
                          </a:solidFill>
                          <a:latin typeface="+mn-lt"/>
                          <a:ea typeface="+mn-ea"/>
                          <a:cs typeface="+mn-cs"/>
                        </a:rPr>
                        <a:t>Band of the Year </a:t>
                      </a:r>
                      <a:endParaRPr lang="en-US" sz="1400" dirty="0"/>
                    </a:p>
                  </a:txBody>
                  <a:tcPr/>
                </a:tc>
                <a:tc>
                  <a:txBody>
                    <a:bodyPr/>
                    <a:lstStyle/>
                    <a:p>
                      <a:pPr algn="ctr"/>
                      <a:r>
                        <a:rPr lang="en-US" sz="1400" dirty="0" smtClean="0"/>
                        <a:t>15</a:t>
                      </a:r>
                      <a:endParaRPr lang="en-US" sz="1400" dirty="0"/>
                    </a:p>
                  </a:txBody>
                  <a:tcPr/>
                </a:tc>
                <a:extLst>
                  <a:ext uri="{0D108BD9-81ED-4DB2-BD59-A6C34878D82A}">
                    <a16:rowId xmlns:a16="http://schemas.microsoft.com/office/drawing/2014/main" val="10005"/>
                  </a:ext>
                </a:extLst>
              </a:tr>
              <a:tr h="305455">
                <a:tc>
                  <a:txBody>
                    <a:bodyPr/>
                    <a:lstStyle/>
                    <a:p>
                      <a:r>
                        <a:rPr lang="en-US" sz="1400" b="0" i="0" kern="1200" dirty="0" smtClean="0">
                          <a:solidFill>
                            <a:schemeClr val="dk1"/>
                          </a:solidFill>
                          <a:latin typeface="+mn-lt"/>
                          <a:ea typeface="+mn-ea"/>
                          <a:cs typeface="+mn-cs"/>
                        </a:rPr>
                        <a:t>Large Band of the Year (open) </a:t>
                      </a:r>
                      <a:endParaRPr lang="en-US" sz="1400" dirty="0"/>
                    </a:p>
                  </a:txBody>
                  <a:tcPr/>
                </a:tc>
                <a:tc>
                  <a:txBody>
                    <a:bodyPr/>
                    <a:lstStyle/>
                    <a:p>
                      <a:pPr algn="ctr"/>
                      <a:r>
                        <a:rPr lang="en-US" sz="1400" dirty="0" smtClean="0"/>
                        <a:t>16</a:t>
                      </a:r>
                      <a:endParaRPr lang="en-US" sz="1400"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Image result for carnival background images"/>
          <p:cNvPicPr>
            <a:picLocks noChangeAspect="1" noChangeArrowheads="1"/>
          </p:cNvPicPr>
          <p:nvPr/>
        </p:nvPicPr>
        <p:blipFill>
          <a:blip r:embed="rId2" cstate="print">
            <a:lum bright="35000"/>
          </a:blip>
          <a:srcRect/>
          <a:stretch>
            <a:fillRect/>
          </a:stretch>
        </p:blipFill>
        <p:spPr bwMode="auto">
          <a:xfrm>
            <a:off x="0" y="0"/>
            <a:ext cx="9144000" cy="6858001"/>
          </a:xfrm>
          <a:prstGeom prst="rect">
            <a:avLst/>
          </a:prstGeom>
          <a:noFill/>
        </p:spPr>
      </p:pic>
      <p:sp>
        <p:nvSpPr>
          <p:cNvPr id="2" name="Title 1"/>
          <p:cNvSpPr>
            <a:spLocks noGrp="1"/>
          </p:cNvSpPr>
          <p:nvPr>
            <p:ph type="title"/>
          </p:nvPr>
        </p:nvSpPr>
        <p:spPr>
          <a:xfrm>
            <a:off x="0" y="0"/>
            <a:ext cx="9144000" cy="715962"/>
          </a:xfrm>
        </p:spPr>
        <p:txBody>
          <a:bodyPr>
            <a:normAutofit fontScale="90000"/>
          </a:bodyPr>
          <a:lstStyle/>
          <a:p>
            <a:pPr fontAlgn="ctr"/>
            <a:r>
              <a:rPr lang="en-US" dirty="0" smtClean="0">
                <a:latin typeface="Bauhaus 93" pitchFamily="82" charset="0"/>
              </a:rPr>
              <a:t>History of Red Cross and Carnival</a:t>
            </a:r>
            <a:endParaRPr lang="en-US" b="1" dirty="0" smtClean="0">
              <a:latin typeface="Bauhaus 93" pitchFamily="82" charset="0"/>
            </a:endParaRPr>
          </a:p>
        </p:txBody>
      </p:sp>
      <p:sp>
        <p:nvSpPr>
          <p:cNvPr id="6" name="Content Placeholder 5"/>
          <p:cNvSpPr>
            <a:spLocks noGrp="1"/>
          </p:cNvSpPr>
          <p:nvPr>
            <p:ph sz="quarter" idx="4"/>
          </p:nvPr>
        </p:nvSpPr>
        <p:spPr>
          <a:xfrm>
            <a:off x="381000" y="914400"/>
            <a:ext cx="8229600" cy="5551488"/>
          </a:xfrm>
        </p:spPr>
        <p:txBody>
          <a:bodyPr>
            <a:normAutofit/>
          </a:bodyPr>
          <a:lstStyle/>
          <a:p>
            <a:pPr fontAlgn="ctr">
              <a:spcBef>
                <a:spcPts val="0"/>
              </a:spcBef>
              <a:buNone/>
            </a:pPr>
            <a:r>
              <a:rPr lang="en-US" sz="1400" dirty="0" smtClean="0"/>
              <a:t>The Trinidad and Tobago Red Cross Society (TTRCS) prides itself on staging a well organized and highly </a:t>
            </a:r>
          </a:p>
          <a:p>
            <a:pPr fontAlgn="ctr">
              <a:spcBef>
                <a:spcPts val="0"/>
              </a:spcBef>
              <a:buNone/>
            </a:pPr>
            <a:r>
              <a:rPr lang="en-US" sz="1400" dirty="0" smtClean="0"/>
              <a:t>entertaining, "Kiddies Carnival", as it is fondly known. It was first held in 1956 under the patronage of Lady </a:t>
            </a:r>
          </a:p>
          <a:p>
            <a:pPr fontAlgn="ctr">
              <a:spcBef>
                <a:spcPts val="0"/>
              </a:spcBef>
              <a:buNone/>
            </a:pPr>
            <a:r>
              <a:rPr lang="en-US" sz="1400" dirty="0" err="1" smtClean="0"/>
              <a:t>Beetham</a:t>
            </a:r>
            <a:r>
              <a:rPr lang="en-US" sz="1400" dirty="0" smtClean="0"/>
              <a:t>. </a:t>
            </a:r>
          </a:p>
          <a:p>
            <a:pPr fontAlgn="ctr">
              <a:spcBef>
                <a:spcPts val="0"/>
              </a:spcBef>
              <a:buNone/>
            </a:pPr>
            <a:endParaRPr lang="en-US" sz="800" dirty="0" smtClean="0"/>
          </a:p>
          <a:p>
            <a:pPr fontAlgn="ctr">
              <a:spcBef>
                <a:spcPts val="0"/>
              </a:spcBef>
              <a:buNone/>
            </a:pPr>
            <a:r>
              <a:rPr lang="en-US" sz="1400" dirty="0" smtClean="0"/>
              <a:t>During the first five years of its existence, the show evolved from its origins under the British Red Cross and by </a:t>
            </a:r>
          </a:p>
          <a:p>
            <a:pPr fontAlgn="ctr">
              <a:spcBef>
                <a:spcPts val="0"/>
              </a:spcBef>
              <a:buNone/>
            </a:pPr>
            <a:r>
              <a:rPr lang="en-US" sz="1400" dirty="0" smtClean="0"/>
              <a:t>1960, flourished and blossomed in the capable hands of cultural impresario, the late Aubrey Adams. It was </a:t>
            </a:r>
          </a:p>
          <a:p>
            <a:pPr fontAlgn="ctr">
              <a:spcBef>
                <a:spcPts val="0"/>
              </a:spcBef>
              <a:buNone/>
            </a:pPr>
            <a:r>
              <a:rPr lang="en-US" sz="1400" dirty="0" smtClean="0"/>
              <a:t>Adams, in 1961 who named the show, The Red Cross Children's Carnival.</a:t>
            </a:r>
            <a:endParaRPr lang="en-US" sz="1400" b="1" i="1" dirty="0" smtClean="0"/>
          </a:p>
          <a:p>
            <a:pPr>
              <a:spcBef>
                <a:spcPts val="0"/>
              </a:spcBef>
            </a:pPr>
            <a:endParaRPr lang="en-US" sz="800" dirty="0" smtClean="0"/>
          </a:p>
          <a:p>
            <a:pPr fontAlgn="ctr">
              <a:spcBef>
                <a:spcPts val="0"/>
              </a:spcBef>
              <a:buNone/>
            </a:pPr>
            <a:r>
              <a:rPr lang="en-US" sz="1400" dirty="0" smtClean="0"/>
              <a:t>Today the TTRCS Children's Carnival has become an institution on the Carnival scene. The event has brought </a:t>
            </a:r>
          </a:p>
          <a:p>
            <a:pPr fontAlgn="ctr">
              <a:spcBef>
                <a:spcPts val="0"/>
              </a:spcBef>
              <a:buNone/>
            </a:pPr>
            <a:r>
              <a:rPr lang="en-US" sz="1400" dirty="0" smtClean="0"/>
              <a:t>vibrant color, splendor and various dimensions of local creativity to the forefront of attention just before the </a:t>
            </a:r>
          </a:p>
          <a:p>
            <a:pPr fontAlgn="ctr">
              <a:spcBef>
                <a:spcPts val="0"/>
              </a:spcBef>
              <a:buNone/>
            </a:pPr>
            <a:r>
              <a:rPr lang="en-US" sz="1400" dirty="0" smtClean="0"/>
              <a:t>Big Mass. </a:t>
            </a:r>
          </a:p>
          <a:p>
            <a:pPr fontAlgn="ctr">
              <a:buNone/>
            </a:pPr>
            <a:r>
              <a:rPr lang="en-US" sz="1400" dirty="0" smtClean="0"/>
              <a:t>					Through its elaborate costumes worn by babes in arms, 				toddlers and teens the Children's Carnival is an actual 				storyteller.</a:t>
            </a:r>
          </a:p>
          <a:p>
            <a:pPr fontAlgn="ctr">
              <a:buNone/>
            </a:pPr>
            <a:endParaRPr lang="en-US" sz="1400" dirty="0" smtClean="0"/>
          </a:p>
          <a:p>
            <a:pPr fontAlgn="ctr">
              <a:buNone/>
            </a:pPr>
            <a:r>
              <a:rPr lang="en-US" sz="1400" dirty="0" smtClean="0"/>
              <a:t>					 In form and substance, it often tells a human and 					environmental story which adult </a:t>
            </a:r>
            <a:r>
              <a:rPr lang="en-US" sz="1400" dirty="0" err="1" smtClean="0"/>
              <a:t>mas</a:t>
            </a:r>
            <a:r>
              <a:rPr lang="en-US" sz="1400" dirty="0" smtClean="0"/>
              <a:t> rarely does. In that 				regard, it reminds us of what </a:t>
            </a:r>
            <a:r>
              <a:rPr lang="en-US" sz="1400" dirty="0" err="1" smtClean="0"/>
              <a:t>mas</a:t>
            </a:r>
            <a:r>
              <a:rPr lang="en-US" sz="1400" dirty="0" smtClean="0"/>
              <a:t> is and really should be, 				that is, a tale that pleases and feeds the imagination.</a:t>
            </a:r>
            <a:endParaRPr lang="en-US" sz="1400" b="1" i="1" dirty="0" smtClean="0"/>
          </a:p>
          <a:p>
            <a:endParaRPr lang="en-US" dirty="0"/>
          </a:p>
        </p:txBody>
      </p:sp>
    </p:spTree>
  </p:cSld>
  <p:clrMapOvr>
    <a:masterClrMapping/>
  </p:clrMapOvr>
  <p:transition>
    <p:pull dir="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1340</TotalTime>
  <Words>4233</Words>
  <Application>Microsoft Office PowerPoint</Application>
  <PresentationFormat>On-screen Show (4:3)</PresentationFormat>
  <Paragraphs>1234</Paragraphs>
  <Slides>49</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Bauhaus 93</vt:lpstr>
      <vt:lpstr>Calibri</vt:lpstr>
      <vt:lpstr>Monotype Corsiva</vt:lpstr>
      <vt:lpstr>Symbol</vt:lpstr>
      <vt:lpstr>Times New Roman</vt:lpstr>
      <vt:lpstr>Office Theme</vt:lpstr>
      <vt:lpstr>  </vt:lpstr>
      <vt:lpstr>  Dimanche Gras  </vt:lpstr>
      <vt:lpstr>Dimanche Gras 2019 –  Stunning Opening Presentation</vt:lpstr>
      <vt:lpstr>  KINGS &amp; QUEENS COSTUME COMPETITION </vt:lpstr>
      <vt:lpstr>Tan Tan &amp; Saga Boy</vt:lpstr>
      <vt:lpstr>PowerPoint Presentation</vt:lpstr>
      <vt:lpstr>Kiddies' Carnival</vt:lpstr>
      <vt:lpstr>  Rosalind Gabriel –  The Kiddies’ Queen</vt:lpstr>
      <vt:lpstr>History of Red Cross and Carnival</vt:lpstr>
      <vt:lpstr>Carnival Kings - Hall of Fame</vt:lpstr>
      <vt:lpstr>Carnival Kings - Hall of Fame</vt:lpstr>
      <vt:lpstr> Curtis Eustace </vt:lpstr>
      <vt:lpstr>Carnival Kings - Hall of Fame</vt:lpstr>
      <vt:lpstr>Carnival Kings - Hall of Fame</vt:lpstr>
      <vt:lpstr>Carnival Kings - Hall of Fame</vt:lpstr>
      <vt:lpstr> TRIVIA </vt:lpstr>
      <vt:lpstr> The first Carnival King     Geraldo Vieira Sr.   was crowned in 1963.  </vt:lpstr>
      <vt:lpstr>Carnival Queens - Hall of Fame</vt:lpstr>
      <vt:lpstr>Carnival Queens - Hall of Fame</vt:lpstr>
      <vt:lpstr>Alana Ward</vt:lpstr>
      <vt:lpstr>Carnival Queens - Hall of Fame</vt:lpstr>
      <vt:lpstr>Carnival Queens - Hall of Fame</vt:lpstr>
      <vt:lpstr>Carnival Queens - Hall of Fame</vt:lpstr>
      <vt:lpstr>TRIVIA </vt:lpstr>
      <vt:lpstr>Esther Theodore</vt:lpstr>
      <vt:lpstr>Overall Carnival Band of the Year Hall of Fame</vt:lpstr>
      <vt:lpstr>Carnival Band of the Year  Hall of Fame</vt:lpstr>
      <vt:lpstr>Secrets of the Sky (1973)</vt:lpstr>
      <vt:lpstr>Carnival Band of the Year  Hall of Fame</vt:lpstr>
      <vt:lpstr>Carnival Band of the Year  Hall of Fame</vt:lpstr>
      <vt:lpstr>Carnival Band of the Year  Hall of Fame</vt:lpstr>
      <vt:lpstr>Carnival Band of the Year  Hall of Fame</vt:lpstr>
      <vt:lpstr>Carnival Band of the Year  Hall of Fame</vt:lpstr>
      <vt:lpstr>  Carnival Band of the Year  Hall of Fame</vt:lpstr>
      <vt:lpstr>PowerPoint Presentation</vt:lpstr>
      <vt:lpstr>PowerPoint Presentation</vt:lpstr>
      <vt:lpstr>  Medium Band of the Year  Hall of Fame  </vt:lpstr>
      <vt:lpstr>  Medium Band of the Year  Hall of Fame  </vt:lpstr>
      <vt:lpstr>  Medium Band of the Year  Hall of Fame  </vt:lpstr>
      <vt:lpstr>Medium Band of the Year - Hall of Fame</vt:lpstr>
      <vt:lpstr>    TRIVIA </vt:lpstr>
      <vt:lpstr>PowerPoint Presentation</vt:lpstr>
      <vt:lpstr>Small Band of the Year  Hall of Fame</vt:lpstr>
      <vt:lpstr>Small Band of the Year  Hall of Fame</vt:lpstr>
      <vt:lpstr>Small Band of the Year  Hall of Fame</vt:lpstr>
      <vt:lpstr>Small Band of the Year - Hall of Fame</vt:lpstr>
      <vt:lpstr>Small Band of the Year Hall of Fame</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Singing Sandra</dc:title>
  <dc:creator>Library</dc:creator>
  <cp:lastModifiedBy>Student</cp:lastModifiedBy>
  <cp:revision>46</cp:revision>
  <dcterms:created xsi:type="dcterms:W3CDTF">2021-02-01T14:02:38Z</dcterms:created>
  <dcterms:modified xsi:type="dcterms:W3CDTF">2021-02-12T00:55:31Z</dcterms:modified>
</cp:coreProperties>
</file>